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14"/>
  </p:notesMasterIdLst>
  <p:sldIdLst>
    <p:sldId id="256" r:id="rId3"/>
    <p:sldId id="309" r:id="rId4"/>
    <p:sldId id="320" r:id="rId5"/>
    <p:sldId id="274" r:id="rId6"/>
    <p:sldId id="316" r:id="rId7"/>
    <p:sldId id="278" r:id="rId8"/>
    <p:sldId id="319" r:id="rId9"/>
    <p:sldId id="313" r:id="rId10"/>
    <p:sldId id="301" r:id="rId11"/>
    <p:sldId id="287" r:id="rId12"/>
    <p:sldId id="281" r:id="rId13"/>
  </p:sldIdLst>
  <p:sldSz cx="9144000" cy="6858000" type="screen4x3"/>
  <p:notesSz cx="7102475" cy="93884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orient="horz" pos="3312">
          <p15:clr>
            <a:srgbClr val="A4A3A4"/>
          </p15:clr>
        </p15:guide>
        <p15:guide id="4" orient="horz" pos="1632">
          <p15:clr>
            <a:srgbClr val="A4A3A4"/>
          </p15:clr>
        </p15:guide>
        <p15:guide id="5" orient="horz" pos="4032">
          <p15:clr>
            <a:srgbClr val="A4A3A4"/>
          </p15:clr>
        </p15:guide>
        <p15:guide id="6" pos="268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8563F"/>
    <a:srgbClr val="1D693A"/>
    <a:srgbClr val="2E926C"/>
    <a:srgbClr val="A7B9A7"/>
    <a:srgbClr val="77A986"/>
    <a:srgbClr val="2F9157"/>
    <a:srgbClr val="3CB685"/>
    <a:srgbClr val="299753"/>
    <a:srgbClr val="9FADA7"/>
    <a:srgbClr val="80A09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51" autoAdjust="0"/>
    <p:restoredTop sz="92654" autoAdjust="0"/>
  </p:normalViewPr>
  <p:slideViewPr>
    <p:cSldViewPr>
      <p:cViewPr varScale="1">
        <p:scale>
          <a:sx n="91" d="100"/>
          <a:sy n="91" d="100"/>
        </p:scale>
        <p:origin x="1416" y="96"/>
      </p:cViewPr>
      <p:guideLst>
        <p:guide orient="horz" pos="2160"/>
        <p:guide pos="2880"/>
        <p:guide orient="horz" pos="3312"/>
        <p:guide orient="horz" pos="1632"/>
        <p:guide orient="horz" pos="4032"/>
        <p:guide pos="2688"/>
      </p:guideLst>
    </p:cSldViewPr>
  </p:slideViewPr>
  <p:notesTextViewPr>
    <p:cViewPr>
      <p:scale>
        <a:sx n="1" d="1"/>
        <a:sy n="1" d="1"/>
      </p:scale>
      <p:origin x="0" y="0"/>
    </p:cViewPr>
  </p:notesTextViewPr>
  <p:sorterViewPr>
    <p:cViewPr>
      <p:scale>
        <a:sx n="100" d="100"/>
        <a:sy n="100" d="100"/>
      </p:scale>
      <p:origin x="0" y="53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diagrams/_rels/data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9.png"/><Relationship Id="rId5" Type="http://schemas.openxmlformats.org/officeDocument/2006/relationships/image" Target="../media/image13.png"/><Relationship Id="rId4" Type="http://schemas.openxmlformats.org/officeDocument/2006/relationships/image" Target="../media/image12.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9.png"/><Relationship Id="rId5" Type="http://schemas.openxmlformats.org/officeDocument/2006/relationships/image" Target="../media/image13.png"/><Relationship Id="rId4" Type="http://schemas.openxmlformats.org/officeDocument/2006/relationships/image" Target="../media/image12.png"/></Relationships>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4E1D99-0E7F-491A-870B-B6D99F1D9504}" type="doc">
      <dgm:prSet loTypeId="urn:microsoft.com/office/officeart/2005/8/layout/vList3" loCatId="list" qsTypeId="urn:microsoft.com/office/officeart/2005/8/quickstyle/simple3" qsCatId="simple" csTypeId="urn:microsoft.com/office/officeart/2005/8/colors/accent1_3" csCatId="accent1" phldr="1"/>
      <dgm:spPr/>
      <dgm:t>
        <a:bodyPr/>
        <a:lstStyle/>
        <a:p>
          <a:endParaRPr lang="en-US"/>
        </a:p>
      </dgm:t>
    </dgm:pt>
    <dgm:pt modelId="{0D2DC367-BD9E-40C5-8E78-BB6A62D1B24A}">
      <dgm:prSet custT="1"/>
      <dgm:spPr>
        <a:solidFill>
          <a:srgbClr val="00644A"/>
        </a:solidFill>
        <a:effectLst>
          <a:outerShdw blurRad="76200" dir="18900000" sy="23000" kx="-1200000" algn="bl" rotWithShape="0">
            <a:prstClr val="black">
              <a:alpha val="20000"/>
            </a:prstClr>
          </a:outerShdw>
        </a:effectLst>
      </dgm:spPr>
      <dgm:t>
        <a:bodyPr/>
        <a:lstStyle/>
        <a:p>
          <a:pPr algn="l" rtl="0"/>
          <a:r>
            <a:rPr lang="en-US" sz="1600" b="1" dirty="0">
              <a:solidFill>
                <a:schemeClr val="bg1"/>
              </a:solidFill>
              <a:latin typeface="Franklin Gothic Book" panose="020B0503020102020204" pitchFamily="34" charset="0"/>
            </a:rPr>
            <a:t>Focused:  </a:t>
          </a:r>
          <a:r>
            <a:rPr lang="en-US" sz="1600" b="0" dirty="0">
              <a:solidFill>
                <a:schemeClr val="bg1"/>
              </a:solidFill>
              <a:latin typeface="Franklin Gothic Book" panose="020B0503020102020204" pitchFamily="34" charset="0"/>
            </a:rPr>
            <a:t>The</a:t>
          </a:r>
          <a:r>
            <a:rPr lang="en-US" sz="1600" b="1" dirty="0">
              <a:solidFill>
                <a:schemeClr val="bg1"/>
              </a:solidFill>
              <a:latin typeface="Franklin Gothic Book" panose="020B0503020102020204" pitchFamily="34" charset="0"/>
            </a:rPr>
            <a:t> </a:t>
          </a:r>
          <a:r>
            <a:rPr lang="en-US" sz="1600" dirty="0">
              <a:solidFill>
                <a:schemeClr val="bg1"/>
              </a:solidFill>
              <a:latin typeface="Franklin Gothic Book" panose="020B0503020102020204" pitchFamily="34" charset="0"/>
            </a:rPr>
            <a:t>BPS Team is dedicated to program business</a:t>
          </a:r>
        </a:p>
      </dgm:t>
    </dgm:pt>
    <dgm:pt modelId="{190B62DF-B41D-478F-A17B-456D9B3169BA}" type="parTrans" cxnId="{B04EB7B8-080F-4119-A221-378C175B2052}">
      <dgm:prSet/>
      <dgm:spPr/>
      <dgm:t>
        <a:bodyPr/>
        <a:lstStyle/>
        <a:p>
          <a:endParaRPr lang="en-US"/>
        </a:p>
      </dgm:t>
    </dgm:pt>
    <dgm:pt modelId="{9D4DC56B-E6B8-4A74-85BE-F36BD513088C}" type="sibTrans" cxnId="{B04EB7B8-080F-4119-A221-378C175B2052}">
      <dgm:prSet/>
      <dgm:spPr/>
      <dgm:t>
        <a:bodyPr/>
        <a:lstStyle/>
        <a:p>
          <a:endParaRPr lang="en-US"/>
        </a:p>
      </dgm:t>
    </dgm:pt>
    <dgm:pt modelId="{84681FDD-D215-4D21-A545-7719627C5F5A}">
      <dgm:prSet custT="1"/>
      <dgm:spPr>
        <a:solidFill>
          <a:srgbClr val="1D693A"/>
        </a:solidFill>
        <a:effectLst>
          <a:outerShdw blurRad="76200" dir="18900000" sy="23000" kx="-1200000" algn="bl" rotWithShape="0">
            <a:prstClr val="black">
              <a:alpha val="20000"/>
            </a:prstClr>
          </a:outerShdw>
        </a:effectLst>
      </dgm:spPr>
      <dgm:t>
        <a:bodyPr/>
        <a:lstStyle/>
        <a:p>
          <a:pPr algn="l" rtl="0"/>
          <a:r>
            <a:rPr lang="en-US" sz="1600" b="1" dirty="0">
              <a:solidFill>
                <a:schemeClr val="bg1"/>
              </a:solidFill>
              <a:latin typeface="Franklin Gothic Book" panose="020B0503020102020204" pitchFamily="34" charset="0"/>
            </a:rPr>
            <a:t>Innovative:  </a:t>
          </a:r>
          <a:r>
            <a:rPr lang="en-US" sz="1600" dirty="0">
              <a:solidFill>
                <a:schemeClr val="bg1"/>
              </a:solidFill>
              <a:latin typeface="Franklin Gothic Book" panose="020B0503020102020204" pitchFamily="34" charset="0"/>
            </a:rPr>
            <a:t>We help our Partners grow through system solutions, geographic expansion, and product development </a:t>
          </a:r>
        </a:p>
      </dgm:t>
    </dgm:pt>
    <dgm:pt modelId="{192C0532-825D-454B-AB40-73FFDDCC1DAA}" type="parTrans" cxnId="{F406981B-A82D-4A79-BC3D-305212DC96CE}">
      <dgm:prSet/>
      <dgm:spPr/>
      <dgm:t>
        <a:bodyPr/>
        <a:lstStyle/>
        <a:p>
          <a:endParaRPr lang="en-US"/>
        </a:p>
      </dgm:t>
    </dgm:pt>
    <dgm:pt modelId="{FE6BB0B8-AEC0-4CBD-BAE4-CD2E07D8516F}" type="sibTrans" cxnId="{F406981B-A82D-4A79-BC3D-305212DC96CE}">
      <dgm:prSet/>
      <dgm:spPr/>
      <dgm:t>
        <a:bodyPr/>
        <a:lstStyle/>
        <a:p>
          <a:endParaRPr lang="en-US"/>
        </a:p>
      </dgm:t>
    </dgm:pt>
    <dgm:pt modelId="{AD2D758D-A9CD-4FBD-ACC6-DCF5E04F4A5D}">
      <dgm:prSet custT="1"/>
      <dgm:spPr>
        <a:solidFill>
          <a:srgbClr val="2F9157"/>
        </a:solidFill>
        <a:effectLst>
          <a:outerShdw blurRad="76200" dir="18900000" sy="23000" kx="-1200000" algn="bl" rotWithShape="0">
            <a:prstClr val="black">
              <a:alpha val="20000"/>
            </a:prstClr>
          </a:outerShdw>
        </a:effectLst>
      </dgm:spPr>
      <dgm:t>
        <a:bodyPr/>
        <a:lstStyle/>
        <a:p>
          <a:pPr algn="l" rtl="0"/>
          <a:r>
            <a:rPr lang="en-US" sz="1600" b="1" dirty="0">
              <a:solidFill>
                <a:schemeClr val="bg1"/>
              </a:solidFill>
              <a:latin typeface="Franklin Gothic Book" panose="020B0503020102020204" pitchFamily="34" charset="0"/>
            </a:rPr>
            <a:t>Responsive:  </a:t>
          </a:r>
          <a:r>
            <a:rPr lang="en-US" sz="1600" dirty="0">
              <a:solidFill>
                <a:schemeClr val="bg1"/>
              </a:solidFill>
              <a:latin typeface="Franklin Gothic Book" panose="020B0503020102020204" pitchFamily="34" charset="0"/>
            </a:rPr>
            <a:t>Our flat structure and direct access to the Leadership Team creates a nimble culture that allows our Partners to be opportunistic</a:t>
          </a:r>
        </a:p>
      </dgm:t>
    </dgm:pt>
    <dgm:pt modelId="{BFB7AC70-1848-4417-98C8-36E2EE3CCA2A}" type="parTrans" cxnId="{0B0275B0-F62D-4871-B26B-5A0B334957B4}">
      <dgm:prSet/>
      <dgm:spPr/>
      <dgm:t>
        <a:bodyPr/>
        <a:lstStyle/>
        <a:p>
          <a:endParaRPr lang="en-US"/>
        </a:p>
      </dgm:t>
    </dgm:pt>
    <dgm:pt modelId="{19B4F5B8-6A07-4148-A808-ED1AEAA6CEDF}" type="sibTrans" cxnId="{0B0275B0-F62D-4871-B26B-5A0B334957B4}">
      <dgm:prSet/>
      <dgm:spPr/>
      <dgm:t>
        <a:bodyPr/>
        <a:lstStyle/>
        <a:p>
          <a:endParaRPr lang="en-US"/>
        </a:p>
      </dgm:t>
    </dgm:pt>
    <dgm:pt modelId="{267DC064-21B0-4F26-B9AF-D430CD96FB4C}">
      <dgm:prSet custT="1"/>
      <dgm:spPr>
        <a:solidFill>
          <a:srgbClr val="77A986"/>
        </a:solidFill>
        <a:effectLst>
          <a:outerShdw blurRad="76200" dir="18900000" sy="23000" kx="-1200000" algn="bl" rotWithShape="0">
            <a:prstClr val="black">
              <a:alpha val="20000"/>
            </a:prstClr>
          </a:outerShdw>
        </a:effectLst>
      </dgm:spPr>
      <dgm:t>
        <a:bodyPr/>
        <a:lstStyle/>
        <a:p>
          <a:pPr algn="l" rtl="0"/>
          <a:r>
            <a:rPr lang="en-US" sz="1600" b="1" dirty="0">
              <a:solidFill>
                <a:schemeClr val="bg1"/>
              </a:solidFill>
              <a:latin typeface="Franklin Gothic Book" panose="020B0503020102020204" pitchFamily="34" charset="0"/>
            </a:rPr>
            <a:t>Service Oriented:  </a:t>
          </a:r>
          <a:r>
            <a:rPr lang="en-US" sz="1600" dirty="0">
              <a:solidFill>
                <a:schemeClr val="bg1"/>
              </a:solidFill>
              <a:latin typeface="Franklin Gothic Book" panose="020B0503020102020204" pitchFamily="34" charset="0"/>
            </a:rPr>
            <a:t>We deliver and measure our Underwriting and Claims responsiveness to uniquely ensure our Partners’ needs are met</a:t>
          </a:r>
        </a:p>
      </dgm:t>
    </dgm:pt>
    <dgm:pt modelId="{919A5D09-47B1-46C9-B92D-4AC112C47D48}" type="parTrans" cxnId="{2D4DC97C-C16C-4554-9A3B-32E4034E0AC2}">
      <dgm:prSet/>
      <dgm:spPr/>
      <dgm:t>
        <a:bodyPr/>
        <a:lstStyle/>
        <a:p>
          <a:endParaRPr lang="en-US"/>
        </a:p>
      </dgm:t>
    </dgm:pt>
    <dgm:pt modelId="{1B235625-2AA7-4D50-B110-82202C838430}" type="sibTrans" cxnId="{2D4DC97C-C16C-4554-9A3B-32E4034E0AC2}">
      <dgm:prSet/>
      <dgm:spPr/>
      <dgm:t>
        <a:bodyPr/>
        <a:lstStyle/>
        <a:p>
          <a:endParaRPr lang="en-US"/>
        </a:p>
      </dgm:t>
    </dgm:pt>
    <dgm:pt modelId="{279D8731-FF31-476D-A818-C7B63CCE5480}">
      <dgm:prSet custT="1"/>
      <dgm:spPr>
        <a:solidFill>
          <a:srgbClr val="A7B9A7"/>
        </a:solidFill>
        <a:effectLst>
          <a:outerShdw blurRad="76200" dir="18900000" sy="23000" kx="-1200000" algn="bl" rotWithShape="0">
            <a:prstClr val="black">
              <a:alpha val="20000"/>
            </a:prstClr>
          </a:outerShdw>
        </a:effectLst>
      </dgm:spPr>
      <dgm:t>
        <a:bodyPr/>
        <a:lstStyle/>
        <a:p>
          <a:pPr algn="l" rtl="0"/>
          <a:r>
            <a:rPr lang="en-US" sz="1600" b="1" dirty="0">
              <a:solidFill>
                <a:schemeClr val="tx1">
                  <a:lumMod val="65000"/>
                  <a:lumOff val="35000"/>
                </a:schemeClr>
              </a:solidFill>
              <a:latin typeface="Franklin Gothic Book" panose="020B0503020102020204" pitchFamily="34" charset="0"/>
            </a:rPr>
            <a:t>Trustworthy:  </a:t>
          </a:r>
          <a:r>
            <a:rPr lang="en-US" sz="1600" dirty="0">
              <a:solidFill>
                <a:schemeClr val="tx1">
                  <a:lumMod val="65000"/>
                  <a:lumOff val="35000"/>
                </a:schemeClr>
              </a:solidFill>
              <a:latin typeface="Franklin Gothic Book" panose="020B0503020102020204" pitchFamily="34" charset="0"/>
            </a:rPr>
            <a:t>We are transparent &amp; collaborative with our Partners allowing them to be more successful </a:t>
          </a:r>
        </a:p>
      </dgm:t>
    </dgm:pt>
    <dgm:pt modelId="{986CC905-0DC4-4EB5-B8EA-842BB997DC42}" type="parTrans" cxnId="{FF3E1FE0-EE46-4EB0-AC70-377D013CE7B9}">
      <dgm:prSet/>
      <dgm:spPr/>
      <dgm:t>
        <a:bodyPr/>
        <a:lstStyle/>
        <a:p>
          <a:endParaRPr lang="en-US"/>
        </a:p>
      </dgm:t>
    </dgm:pt>
    <dgm:pt modelId="{6D9E1728-BB74-4FB7-A762-C5D9968499B3}" type="sibTrans" cxnId="{FF3E1FE0-EE46-4EB0-AC70-377D013CE7B9}">
      <dgm:prSet/>
      <dgm:spPr/>
      <dgm:t>
        <a:bodyPr/>
        <a:lstStyle/>
        <a:p>
          <a:endParaRPr lang="en-US"/>
        </a:p>
      </dgm:t>
    </dgm:pt>
    <dgm:pt modelId="{706E6CC7-8A38-44CB-BD65-139F316492F1}" type="pres">
      <dgm:prSet presAssocID="{584E1D99-0E7F-491A-870B-B6D99F1D9504}" presName="linearFlow" presStyleCnt="0">
        <dgm:presLayoutVars>
          <dgm:dir/>
          <dgm:resizeHandles val="exact"/>
        </dgm:presLayoutVars>
      </dgm:prSet>
      <dgm:spPr/>
    </dgm:pt>
    <dgm:pt modelId="{12376E68-25B4-45BC-9B6D-9A94129D3C61}" type="pres">
      <dgm:prSet presAssocID="{0D2DC367-BD9E-40C5-8E78-BB6A62D1B24A}" presName="composite" presStyleCnt="0"/>
      <dgm:spPr/>
    </dgm:pt>
    <dgm:pt modelId="{E97430A3-47B6-41DA-B222-BFDC5B2AB262}" type="pres">
      <dgm:prSet presAssocID="{0D2DC367-BD9E-40C5-8E78-BB6A62D1B24A}" presName="imgShp" presStyleLbl="fgImgPlace1" presStyleIdx="0" presStyleCnt="5" custLinFactNeighborX="-64827"/>
      <dgm:spPr>
        <a:blipFill rotWithShape="1">
          <a:blip xmlns:r="http://schemas.openxmlformats.org/officeDocument/2006/relationships" r:embed="rId1">
            <a:duotone>
              <a:schemeClr val="accent1">
                <a:hueOff val="0"/>
                <a:satOff val="0"/>
                <a:lumOff val="0"/>
                <a:alphaOff val="0"/>
                <a:shade val="20000"/>
                <a:satMod val="200000"/>
              </a:schemeClr>
              <a:schemeClr val="accent1">
                <a:hueOff val="0"/>
                <a:satOff val="0"/>
                <a:lumOff val="0"/>
                <a:alphaOff val="0"/>
                <a:tint val="12000"/>
                <a:satMod val="190000"/>
              </a:schemeClr>
            </a:duotone>
          </a:blip>
          <a:stretch>
            <a:fillRect/>
          </a:stretch>
        </a:blipFill>
        <a:effectLst>
          <a:outerShdw blurRad="50800" dist="38100" dir="8100000" algn="tr" rotWithShape="0">
            <a:prstClr val="black">
              <a:alpha val="40000"/>
            </a:prstClr>
          </a:outerShdw>
        </a:effectLst>
      </dgm:spPr>
    </dgm:pt>
    <dgm:pt modelId="{7EA379F2-4C59-4231-82A8-C99426957906}" type="pres">
      <dgm:prSet presAssocID="{0D2DC367-BD9E-40C5-8E78-BB6A62D1B24A}" presName="txShp" presStyleLbl="node1" presStyleIdx="0" presStyleCnt="5" custScaleX="116391">
        <dgm:presLayoutVars>
          <dgm:bulletEnabled val="1"/>
        </dgm:presLayoutVars>
      </dgm:prSet>
      <dgm:spPr/>
    </dgm:pt>
    <dgm:pt modelId="{107896AA-B75D-49B7-943A-E6F16172BC8A}" type="pres">
      <dgm:prSet presAssocID="{9D4DC56B-E6B8-4A74-85BE-F36BD513088C}" presName="spacing" presStyleCnt="0"/>
      <dgm:spPr/>
    </dgm:pt>
    <dgm:pt modelId="{49CC2053-6D0C-44EA-9939-8621647798B2}" type="pres">
      <dgm:prSet presAssocID="{84681FDD-D215-4D21-A545-7719627C5F5A}" presName="composite" presStyleCnt="0"/>
      <dgm:spPr/>
    </dgm:pt>
    <dgm:pt modelId="{E33D1C00-2F5B-479A-BDFC-94FBB7F0A0F6}" type="pres">
      <dgm:prSet presAssocID="{84681FDD-D215-4D21-A545-7719627C5F5A}" presName="imgShp" presStyleLbl="fgImgPlace1" presStyleIdx="1" presStyleCnt="5" custLinFactNeighborX="-64827"/>
      <dgm:spPr>
        <a:blipFill rotWithShape="1">
          <a:blip xmlns:r="http://schemas.openxmlformats.org/officeDocument/2006/relationships" r:embed="rId2">
            <a:duotone>
              <a:schemeClr val="accent1">
                <a:hueOff val="18084"/>
                <a:satOff val="-695"/>
                <a:lumOff val="2442"/>
                <a:alphaOff val="0"/>
                <a:shade val="20000"/>
                <a:satMod val="200000"/>
              </a:schemeClr>
              <a:schemeClr val="accent1">
                <a:hueOff val="18084"/>
                <a:satOff val="-695"/>
                <a:lumOff val="2442"/>
                <a:alphaOff val="0"/>
                <a:tint val="12000"/>
                <a:satMod val="190000"/>
              </a:schemeClr>
            </a:duotone>
          </a:blip>
          <a:stretch>
            <a:fillRect/>
          </a:stretch>
        </a:blipFill>
        <a:effectLst>
          <a:outerShdw blurRad="50800" dist="38100" dir="8100000" algn="tr" rotWithShape="0">
            <a:prstClr val="black">
              <a:alpha val="40000"/>
            </a:prstClr>
          </a:outerShdw>
        </a:effectLst>
      </dgm:spPr>
    </dgm:pt>
    <dgm:pt modelId="{2B72C2B5-7C0A-4124-8B4D-B38F3713100F}" type="pres">
      <dgm:prSet presAssocID="{84681FDD-D215-4D21-A545-7719627C5F5A}" presName="txShp" presStyleLbl="node1" presStyleIdx="1" presStyleCnt="5" custScaleX="116391">
        <dgm:presLayoutVars>
          <dgm:bulletEnabled val="1"/>
        </dgm:presLayoutVars>
      </dgm:prSet>
      <dgm:spPr/>
    </dgm:pt>
    <dgm:pt modelId="{7539CF84-9230-4D97-BAD7-2B6EDC9F7908}" type="pres">
      <dgm:prSet presAssocID="{FE6BB0B8-AEC0-4CBD-BAE4-CD2E07D8516F}" presName="spacing" presStyleCnt="0"/>
      <dgm:spPr/>
    </dgm:pt>
    <dgm:pt modelId="{2F008078-CD6B-453E-9453-17DED08901F1}" type="pres">
      <dgm:prSet presAssocID="{AD2D758D-A9CD-4FBD-ACC6-DCF5E04F4A5D}" presName="composite" presStyleCnt="0"/>
      <dgm:spPr/>
    </dgm:pt>
    <dgm:pt modelId="{753A6909-732D-4528-9453-B501D23D674B}" type="pres">
      <dgm:prSet presAssocID="{AD2D758D-A9CD-4FBD-ACC6-DCF5E04F4A5D}" presName="imgShp" presStyleLbl="fgImgPlace1" presStyleIdx="2" presStyleCnt="5" custLinFactNeighborX="-64827"/>
      <dgm:spPr>
        <a:blipFill rotWithShape="1">
          <a:blip xmlns:r="http://schemas.openxmlformats.org/officeDocument/2006/relationships" r:embed="rId3">
            <a:duotone>
              <a:schemeClr val="accent1">
                <a:hueOff val="36168"/>
                <a:satOff val="-1390"/>
                <a:lumOff val="4885"/>
                <a:alphaOff val="0"/>
                <a:shade val="20000"/>
                <a:satMod val="200000"/>
              </a:schemeClr>
              <a:schemeClr val="accent1">
                <a:hueOff val="36168"/>
                <a:satOff val="-1390"/>
                <a:lumOff val="4885"/>
                <a:alphaOff val="0"/>
                <a:tint val="12000"/>
                <a:satMod val="190000"/>
              </a:schemeClr>
            </a:duotone>
          </a:blip>
          <a:stretch>
            <a:fillRect/>
          </a:stretch>
        </a:blipFill>
        <a:effectLst>
          <a:outerShdw blurRad="50800" dist="38100" dir="8100000" algn="tr" rotWithShape="0">
            <a:prstClr val="black">
              <a:alpha val="40000"/>
            </a:prstClr>
          </a:outerShdw>
        </a:effectLst>
      </dgm:spPr>
    </dgm:pt>
    <dgm:pt modelId="{EDC310BD-C933-46E0-A90A-1D2C63770E2B}" type="pres">
      <dgm:prSet presAssocID="{AD2D758D-A9CD-4FBD-ACC6-DCF5E04F4A5D}" presName="txShp" presStyleLbl="node1" presStyleIdx="2" presStyleCnt="5" custScaleX="116391">
        <dgm:presLayoutVars>
          <dgm:bulletEnabled val="1"/>
        </dgm:presLayoutVars>
      </dgm:prSet>
      <dgm:spPr/>
    </dgm:pt>
    <dgm:pt modelId="{2E81398B-A93F-46CB-B299-A1932CB5EBB1}" type="pres">
      <dgm:prSet presAssocID="{19B4F5B8-6A07-4148-A808-ED1AEAA6CEDF}" presName="spacing" presStyleCnt="0"/>
      <dgm:spPr/>
    </dgm:pt>
    <dgm:pt modelId="{B1DF50C3-CDCC-467D-AA69-F67AC8130EC4}" type="pres">
      <dgm:prSet presAssocID="{267DC064-21B0-4F26-B9AF-D430CD96FB4C}" presName="composite" presStyleCnt="0"/>
      <dgm:spPr/>
    </dgm:pt>
    <dgm:pt modelId="{B59FC6AE-B185-4AF9-85B4-16D9F9409B52}" type="pres">
      <dgm:prSet presAssocID="{267DC064-21B0-4F26-B9AF-D430CD96FB4C}" presName="imgShp" presStyleLbl="fgImgPlace1" presStyleIdx="3" presStyleCnt="5" custLinFactNeighborX="-64827"/>
      <dgm:spPr>
        <a:blipFill rotWithShape="1">
          <a:blip xmlns:r="http://schemas.openxmlformats.org/officeDocument/2006/relationships" r:embed="rId4">
            <a:duotone>
              <a:schemeClr val="accent1">
                <a:hueOff val="54253"/>
                <a:satOff val="-2085"/>
                <a:lumOff val="7327"/>
                <a:alphaOff val="0"/>
                <a:shade val="20000"/>
                <a:satMod val="200000"/>
              </a:schemeClr>
              <a:schemeClr val="accent1">
                <a:hueOff val="54253"/>
                <a:satOff val="-2085"/>
                <a:lumOff val="7327"/>
                <a:alphaOff val="0"/>
                <a:tint val="12000"/>
                <a:satMod val="190000"/>
              </a:schemeClr>
            </a:duotone>
          </a:blip>
          <a:stretch>
            <a:fillRect/>
          </a:stretch>
        </a:blipFill>
        <a:effectLst>
          <a:outerShdw blurRad="50800" dist="38100" dir="8100000" algn="tr" rotWithShape="0">
            <a:prstClr val="black">
              <a:alpha val="40000"/>
            </a:prstClr>
          </a:outerShdw>
        </a:effectLst>
      </dgm:spPr>
    </dgm:pt>
    <dgm:pt modelId="{87BCAE3B-6DD3-47A8-8550-8DAE23726EFD}" type="pres">
      <dgm:prSet presAssocID="{267DC064-21B0-4F26-B9AF-D430CD96FB4C}" presName="txShp" presStyleLbl="node1" presStyleIdx="3" presStyleCnt="5" custScaleX="116391">
        <dgm:presLayoutVars>
          <dgm:bulletEnabled val="1"/>
        </dgm:presLayoutVars>
      </dgm:prSet>
      <dgm:spPr/>
    </dgm:pt>
    <dgm:pt modelId="{3AA1B2A6-D956-41FB-8003-E94246415C77}" type="pres">
      <dgm:prSet presAssocID="{1B235625-2AA7-4D50-B110-82202C838430}" presName="spacing" presStyleCnt="0"/>
      <dgm:spPr/>
    </dgm:pt>
    <dgm:pt modelId="{4318A9DB-CC2B-4726-8CEA-9D83DB8069A8}" type="pres">
      <dgm:prSet presAssocID="{279D8731-FF31-476D-A818-C7B63CCE5480}" presName="composite" presStyleCnt="0"/>
      <dgm:spPr/>
    </dgm:pt>
    <dgm:pt modelId="{3C7F50B7-1A73-42D2-A315-5FC2CABF0E81}" type="pres">
      <dgm:prSet presAssocID="{279D8731-FF31-476D-A818-C7B63CCE5480}" presName="imgShp" presStyleLbl="fgImgPlace1" presStyleIdx="4" presStyleCnt="5" custLinFactNeighborX="-64827"/>
      <dgm:spPr>
        <a:blipFill rotWithShape="1">
          <a:blip xmlns:r="http://schemas.openxmlformats.org/officeDocument/2006/relationships" r:embed="rId5">
            <a:duotone>
              <a:schemeClr val="accent1">
                <a:hueOff val="72337"/>
                <a:satOff val="-2780"/>
                <a:lumOff val="9770"/>
                <a:alphaOff val="0"/>
                <a:shade val="20000"/>
                <a:satMod val="200000"/>
              </a:schemeClr>
              <a:schemeClr val="accent1">
                <a:hueOff val="72337"/>
                <a:satOff val="-2780"/>
                <a:lumOff val="9770"/>
                <a:alphaOff val="0"/>
                <a:tint val="12000"/>
                <a:satMod val="190000"/>
              </a:schemeClr>
            </a:duotone>
          </a:blip>
          <a:stretch>
            <a:fillRect/>
          </a:stretch>
        </a:blipFill>
        <a:effectLst>
          <a:outerShdw blurRad="50800" dist="38100" dir="8100000" algn="tr" rotWithShape="0">
            <a:prstClr val="black">
              <a:alpha val="40000"/>
            </a:prstClr>
          </a:outerShdw>
        </a:effectLst>
      </dgm:spPr>
    </dgm:pt>
    <dgm:pt modelId="{2972049E-A8D9-41D7-8A6E-925CFA52CB90}" type="pres">
      <dgm:prSet presAssocID="{279D8731-FF31-476D-A818-C7B63CCE5480}" presName="txShp" presStyleLbl="node1" presStyleIdx="4" presStyleCnt="5" custScaleX="116391">
        <dgm:presLayoutVars>
          <dgm:bulletEnabled val="1"/>
        </dgm:presLayoutVars>
      </dgm:prSet>
      <dgm:spPr/>
    </dgm:pt>
  </dgm:ptLst>
  <dgm:cxnLst>
    <dgm:cxn modelId="{F406981B-A82D-4A79-BC3D-305212DC96CE}" srcId="{584E1D99-0E7F-491A-870B-B6D99F1D9504}" destId="{84681FDD-D215-4D21-A545-7719627C5F5A}" srcOrd="1" destOrd="0" parTransId="{192C0532-825D-454B-AB40-73FFDDCC1DAA}" sibTransId="{FE6BB0B8-AEC0-4CBD-BAE4-CD2E07D8516F}"/>
    <dgm:cxn modelId="{DA194A30-5F33-42BD-9946-9793EDBABC18}" type="presOf" srcId="{267DC064-21B0-4F26-B9AF-D430CD96FB4C}" destId="{87BCAE3B-6DD3-47A8-8550-8DAE23726EFD}" srcOrd="0" destOrd="0" presId="urn:microsoft.com/office/officeart/2005/8/layout/vList3"/>
    <dgm:cxn modelId="{1D7A6E59-35BF-4F21-997B-AB2A1DD93F53}" type="presOf" srcId="{279D8731-FF31-476D-A818-C7B63CCE5480}" destId="{2972049E-A8D9-41D7-8A6E-925CFA52CB90}" srcOrd="0" destOrd="0" presId="urn:microsoft.com/office/officeart/2005/8/layout/vList3"/>
    <dgm:cxn modelId="{2D4DC97C-C16C-4554-9A3B-32E4034E0AC2}" srcId="{584E1D99-0E7F-491A-870B-B6D99F1D9504}" destId="{267DC064-21B0-4F26-B9AF-D430CD96FB4C}" srcOrd="3" destOrd="0" parTransId="{919A5D09-47B1-46C9-B92D-4AC112C47D48}" sibTransId="{1B235625-2AA7-4D50-B110-82202C838430}"/>
    <dgm:cxn modelId="{BABBC2A0-0DC6-4987-AAE2-591EC9D2BB9B}" type="presOf" srcId="{0D2DC367-BD9E-40C5-8E78-BB6A62D1B24A}" destId="{7EA379F2-4C59-4231-82A8-C99426957906}" srcOrd="0" destOrd="0" presId="urn:microsoft.com/office/officeart/2005/8/layout/vList3"/>
    <dgm:cxn modelId="{0B0275B0-F62D-4871-B26B-5A0B334957B4}" srcId="{584E1D99-0E7F-491A-870B-B6D99F1D9504}" destId="{AD2D758D-A9CD-4FBD-ACC6-DCF5E04F4A5D}" srcOrd="2" destOrd="0" parTransId="{BFB7AC70-1848-4417-98C8-36E2EE3CCA2A}" sibTransId="{19B4F5B8-6A07-4148-A808-ED1AEAA6CEDF}"/>
    <dgm:cxn modelId="{B04EB7B8-080F-4119-A221-378C175B2052}" srcId="{584E1D99-0E7F-491A-870B-B6D99F1D9504}" destId="{0D2DC367-BD9E-40C5-8E78-BB6A62D1B24A}" srcOrd="0" destOrd="0" parTransId="{190B62DF-B41D-478F-A17B-456D9B3169BA}" sibTransId="{9D4DC56B-E6B8-4A74-85BE-F36BD513088C}"/>
    <dgm:cxn modelId="{B7CF20BC-2223-4A65-96B0-A43B66938BBB}" type="presOf" srcId="{584E1D99-0E7F-491A-870B-B6D99F1D9504}" destId="{706E6CC7-8A38-44CB-BD65-139F316492F1}" srcOrd="0" destOrd="0" presId="urn:microsoft.com/office/officeart/2005/8/layout/vList3"/>
    <dgm:cxn modelId="{31BBC9C4-1F87-4E01-B027-1C618EC333A0}" type="presOf" srcId="{84681FDD-D215-4D21-A545-7719627C5F5A}" destId="{2B72C2B5-7C0A-4124-8B4D-B38F3713100F}" srcOrd="0" destOrd="0" presId="urn:microsoft.com/office/officeart/2005/8/layout/vList3"/>
    <dgm:cxn modelId="{FF3E1FE0-EE46-4EB0-AC70-377D013CE7B9}" srcId="{584E1D99-0E7F-491A-870B-B6D99F1D9504}" destId="{279D8731-FF31-476D-A818-C7B63CCE5480}" srcOrd="4" destOrd="0" parTransId="{986CC905-0DC4-4EB5-B8EA-842BB997DC42}" sibTransId="{6D9E1728-BB74-4FB7-A762-C5D9968499B3}"/>
    <dgm:cxn modelId="{D61A60E9-05DB-41F1-9B17-499A031D1216}" type="presOf" srcId="{AD2D758D-A9CD-4FBD-ACC6-DCF5E04F4A5D}" destId="{EDC310BD-C933-46E0-A90A-1D2C63770E2B}" srcOrd="0" destOrd="0" presId="urn:microsoft.com/office/officeart/2005/8/layout/vList3"/>
    <dgm:cxn modelId="{67B9551C-1606-464F-B62A-35719E502A83}" type="presParOf" srcId="{706E6CC7-8A38-44CB-BD65-139F316492F1}" destId="{12376E68-25B4-45BC-9B6D-9A94129D3C61}" srcOrd="0" destOrd="0" presId="urn:microsoft.com/office/officeart/2005/8/layout/vList3"/>
    <dgm:cxn modelId="{BE3FCBF6-7D3A-41D4-B917-B882CA062C4C}" type="presParOf" srcId="{12376E68-25B4-45BC-9B6D-9A94129D3C61}" destId="{E97430A3-47B6-41DA-B222-BFDC5B2AB262}" srcOrd="0" destOrd="0" presId="urn:microsoft.com/office/officeart/2005/8/layout/vList3"/>
    <dgm:cxn modelId="{A39C0AF5-D75B-45F0-8A6A-15DEFD00779C}" type="presParOf" srcId="{12376E68-25B4-45BC-9B6D-9A94129D3C61}" destId="{7EA379F2-4C59-4231-82A8-C99426957906}" srcOrd="1" destOrd="0" presId="urn:microsoft.com/office/officeart/2005/8/layout/vList3"/>
    <dgm:cxn modelId="{E665DF86-2CAD-4AA0-BB5C-BFCF4A6B4CD9}" type="presParOf" srcId="{706E6CC7-8A38-44CB-BD65-139F316492F1}" destId="{107896AA-B75D-49B7-943A-E6F16172BC8A}" srcOrd="1" destOrd="0" presId="urn:microsoft.com/office/officeart/2005/8/layout/vList3"/>
    <dgm:cxn modelId="{C330A2A7-1A9D-4ADF-A21D-A2A7EBC3A899}" type="presParOf" srcId="{706E6CC7-8A38-44CB-BD65-139F316492F1}" destId="{49CC2053-6D0C-44EA-9939-8621647798B2}" srcOrd="2" destOrd="0" presId="urn:microsoft.com/office/officeart/2005/8/layout/vList3"/>
    <dgm:cxn modelId="{51F65E68-81AD-4A76-B8A2-0C7A8B957BEA}" type="presParOf" srcId="{49CC2053-6D0C-44EA-9939-8621647798B2}" destId="{E33D1C00-2F5B-479A-BDFC-94FBB7F0A0F6}" srcOrd="0" destOrd="0" presId="urn:microsoft.com/office/officeart/2005/8/layout/vList3"/>
    <dgm:cxn modelId="{5A151055-758E-477A-BBBB-EC162686607E}" type="presParOf" srcId="{49CC2053-6D0C-44EA-9939-8621647798B2}" destId="{2B72C2B5-7C0A-4124-8B4D-B38F3713100F}" srcOrd="1" destOrd="0" presId="urn:microsoft.com/office/officeart/2005/8/layout/vList3"/>
    <dgm:cxn modelId="{A734B069-6FD0-4341-97DC-E27F1F04EF41}" type="presParOf" srcId="{706E6CC7-8A38-44CB-BD65-139F316492F1}" destId="{7539CF84-9230-4D97-BAD7-2B6EDC9F7908}" srcOrd="3" destOrd="0" presId="urn:microsoft.com/office/officeart/2005/8/layout/vList3"/>
    <dgm:cxn modelId="{1A49424B-2758-46DB-AFA6-FB4BEC551209}" type="presParOf" srcId="{706E6CC7-8A38-44CB-BD65-139F316492F1}" destId="{2F008078-CD6B-453E-9453-17DED08901F1}" srcOrd="4" destOrd="0" presId="urn:microsoft.com/office/officeart/2005/8/layout/vList3"/>
    <dgm:cxn modelId="{FB4B091B-3BAE-441E-815F-2E2BAB804056}" type="presParOf" srcId="{2F008078-CD6B-453E-9453-17DED08901F1}" destId="{753A6909-732D-4528-9453-B501D23D674B}" srcOrd="0" destOrd="0" presId="urn:microsoft.com/office/officeart/2005/8/layout/vList3"/>
    <dgm:cxn modelId="{14A1FEB2-D01E-4BE1-A3BA-A8AF797CC488}" type="presParOf" srcId="{2F008078-CD6B-453E-9453-17DED08901F1}" destId="{EDC310BD-C933-46E0-A90A-1D2C63770E2B}" srcOrd="1" destOrd="0" presId="urn:microsoft.com/office/officeart/2005/8/layout/vList3"/>
    <dgm:cxn modelId="{EEED59B3-D397-482B-A208-6F893E330895}" type="presParOf" srcId="{706E6CC7-8A38-44CB-BD65-139F316492F1}" destId="{2E81398B-A93F-46CB-B299-A1932CB5EBB1}" srcOrd="5" destOrd="0" presId="urn:microsoft.com/office/officeart/2005/8/layout/vList3"/>
    <dgm:cxn modelId="{D63FB8BC-EBCA-448F-82D7-9A548D7DE4D8}" type="presParOf" srcId="{706E6CC7-8A38-44CB-BD65-139F316492F1}" destId="{B1DF50C3-CDCC-467D-AA69-F67AC8130EC4}" srcOrd="6" destOrd="0" presId="urn:microsoft.com/office/officeart/2005/8/layout/vList3"/>
    <dgm:cxn modelId="{1153ADF6-0975-46F6-82AE-2990AB1739B5}" type="presParOf" srcId="{B1DF50C3-CDCC-467D-AA69-F67AC8130EC4}" destId="{B59FC6AE-B185-4AF9-85B4-16D9F9409B52}" srcOrd="0" destOrd="0" presId="urn:microsoft.com/office/officeart/2005/8/layout/vList3"/>
    <dgm:cxn modelId="{5FA35D01-46BC-468C-AE4E-5961340DC869}" type="presParOf" srcId="{B1DF50C3-CDCC-467D-AA69-F67AC8130EC4}" destId="{87BCAE3B-6DD3-47A8-8550-8DAE23726EFD}" srcOrd="1" destOrd="0" presId="urn:microsoft.com/office/officeart/2005/8/layout/vList3"/>
    <dgm:cxn modelId="{C572AF10-E2A0-4D60-8C0A-F61A5ACC4654}" type="presParOf" srcId="{706E6CC7-8A38-44CB-BD65-139F316492F1}" destId="{3AA1B2A6-D956-41FB-8003-E94246415C77}" srcOrd="7" destOrd="0" presId="urn:microsoft.com/office/officeart/2005/8/layout/vList3"/>
    <dgm:cxn modelId="{BF9573C2-D0ED-4AE0-B354-E57F96A9B334}" type="presParOf" srcId="{706E6CC7-8A38-44CB-BD65-139F316492F1}" destId="{4318A9DB-CC2B-4726-8CEA-9D83DB8069A8}" srcOrd="8" destOrd="0" presId="urn:microsoft.com/office/officeart/2005/8/layout/vList3"/>
    <dgm:cxn modelId="{EC0B6FD4-7179-4F45-9506-CC57DC344AD3}" type="presParOf" srcId="{4318A9DB-CC2B-4726-8CEA-9D83DB8069A8}" destId="{3C7F50B7-1A73-42D2-A315-5FC2CABF0E81}" srcOrd="0" destOrd="0" presId="urn:microsoft.com/office/officeart/2005/8/layout/vList3"/>
    <dgm:cxn modelId="{60DC1BF4-2108-470F-8FE8-17CDB9A97738}" type="presParOf" srcId="{4318A9DB-CC2B-4726-8CEA-9D83DB8069A8}" destId="{2972049E-A8D9-41D7-8A6E-925CFA52CB90}" srcOrd="1" destOrd="0" presId="urn:microsoft.com/office/officeart/2005/8/layout/vList3"/>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E4CF9735-E707-4B96-8057-1C3DC62AE4FA}" type="doc">
      <dgm:prSet loTypeId="urn:microsoft.com/office/officeart/2005/8/layout/vList2" loCatId="list" qsTypeId="urn:microsoft.com/office/officeart/2005/8/quickstyle/simple1" qsCatId="simple" csTypeId="urn:microsoft.com/office/officeart/2005/8/colors/accent6_4" csCatId="accent6" phldr="1"/>
      <dgm:spPr/>
      <dgm:t>
        <a:bodyPr/>
        <a:lstStyle/>
        <a:p>
          <a:endParaRPr lang="en-US"/>
        </a:p>
      </dgm:t>
    </dgm:pt>
    <dgm:pt modelId="{B756E6FF-CD58-45ED-9A10-9DCFB76082AF}">
      <dgm:prSet/>
      <dgm:spPr>
        <a:solidFill>
          <a:srgbClr val="18563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Robust, credible data sets</a:t>
          </a:r>
        </a:p>
      </dgm:t>
    </dgm:pt>
    <dgm:pt modelId="{834B1896-DDC0-4E5D-A2ED-A55EF9261602}" type="parTrans" cxnId="{BFCB3005-5C81-4DD9-8B81-793C72C23661}">
      <dgm:prSet/>
      <dgm:spPr/>
      <dgm:t>
        <a:bodyPr/>
        <a:lstStyle/>
        <a:p>
          <a:endParaRPr lang="en-US"/>
        </a:p>
      </dgm:t>
    </dgm:pt>
    <dgm:pt modelId="{FAF2E02F-DA89-4D46-8F5D-E5CA1D8F7966}" type="sibTrans" cxnId="{BFCB3005-5C81-4DD9-8B81-793C72C23661}">
      <dgm:prSet/>
      <dgm:spPr/>
      <dgm:t>
        <a:bodyPr/>
        <a:lstStyle/>
        <a:p>
          <a:endParaRPr lang="en-US"/>
        </a:p>
      </dgm:t>
    </dgm:pt>
    <dgm:pt modelId="{A7467F15-976F-4A02-97BF-28A4A1EF8774}">
      <dgm:prSet/>
      <dgm:spPr>
        <a:solidFill>
          <a:srgbClr val="18563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a:t>Underwriting acumen and expertise</a:t>
          </a:r>
        </a:p>
      </dgm:t>
    </dgm:pt>
    <dgm:pt modelId="{4F88BE96-5DBB-4946-8C83-25611086DD94}" type="parTrans" cxnId="{B98C3DD8-D25A-4D98-A147-2D0238AFE493}">
      <dgm:prSet/>
      <dgm:spPr/>
      <dgm:t>
        <a:bodyPr/>
        <a:lstStyle/>
        <a:p>
          <a:endParaRPr lang="en-US"/>
        </a:p>
      </dgm:t>
    </dgm:pt>
    <dgm:pt modelId="{CFC78FDB-3DAF-4FB1-97C9-64BA63A73061}" type="sibTrans" cxnId="{B98C3DD8-D25A-4D98-A147-2D0238AFE493}">
      <dgm:prSet/>
      <dgm:spPr/>
      <dgm:t>
        <a:bodyPr/>
        <a:lstStyle/>
        <a:p>
          <a:endParaRPr lang="en-US"/>
        </a:p>
      </dgm:t>
    </dgm:pt>
    <dgm:pt modelId="{550DF725-A6BE-4CF6-8F31-E4E20DD6A0B9}">
      <dgm:prSet/>
      <dgm:spPr>
        <a:solidFill>
          <a:srgbClr val="18563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Niche portfolios: specialty GL, inland marine, low-CAT property</a:t>
          </a:r>
        </a:p>
      </dgm:t>
    </dgm:pt>
    <dgm:pt modelId="{3155D219-E3E7-4BD5-95A6-88F8706C2224}" type="parTrans" cxnId="{F03717D4-B3BB-4029-A8C9-7A4FE2C010C9}">
      <dgm:prSet/>
      <dgm:spPr/>
      <dgm:t>
        <a:bodyPr/>
        <a:lstStyle/>
        <a:p>
          <a:endParaRPr lang="en-US"/>
        </a:p>
      </dgm:t>
    </dgm:pt>
    <dgm:pt modelId="{C6E64EEE-E13D-4B6B-87C5-E963667760D7}" type="sibTrans" cxnId="{F03717D4-B3BB-4029-A8C9-7A4FE2C010C9}">
      <dgm:prSet/>
      <dgm:spPr/>
      <dgm:t>
        <a:bodyPr/>
        <a:lstStyle/>
        <a:p>
          <a:endParaRPr lang="en-US"/>
        </a:p>
      </dgm:t>
    </dgm:pt>
    <dgm:pt modelId="{62437E96-1880-4D10-AE36-96FEA410746A}">
      <dgm:prSet/>
      <dgm:spPr>
        <a:solidFill>
          <a:srgbClr val="18563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a:t>Consistent profitability</a:t>
          </a:r>
        </a:p>
      </dgm:t>
    </dgm:pt>
    <dgm:pt modelId="{A4FEFF73-8BA2-4ED1-9A6A-707149F5278E}" type="parTrans" cxnId="{47CD7579-09A6-4CA4-9FEC-7541B9E4044B}">
      <dgm:prSet/>
      <dgm:spPr/>
      <dgm:t>
        <a:bodyPr/>
        <a:lstStyle/>
        <a:p>
          <a:endParaRPr lang="en-US"/>
        </a:p>
      </dgm:t>
    </dgm:pt>
    <dgm:pt modelId="{23A9E2A7-0E99-46C5-B95C-6119512A2C00}" type="sibTrans" cxnId="{47CD7579-09A6-4CA4-9FEC-7541B9E4044B}">
      <dgm:prSet/>
      <dgm:spPr/>
      <dgm:t>
        <a:bodyPr/>
        <a:lstStyle/>
        <a:p>
          <a:endParaRPr lang="en-US"/>
        </a:p>
      </dgm:t>
    </dgm:pt>
    <dgm:pt modelId="{A632E783-8A81-49AF-B5CE-2F141D2C3F19}">
      <dgm:prSet/>
      <dgm:spPr>
        <a:solidFill>
          <a:srgbClr val="18563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a:t>Long-term, collaborative partnerships</a:t>
          </a:r>
        </a:p>
      </dgm:t>
    </dgm:pt>
    <dgm:pt modelId="{B30CFE65-AED7-43C5-9EEF-982C47B9AC8E}" type="parTrans" cxnId="{B2D8DCEE-CBEA-428A-ACC0-D8288C213EBD}">
      <dgm:prSet/>
      <dgm:spPr/>
      <dgm:t>
        <a:bodyPr/>
        <a:lstStyle/>
        <a:p>
          <a:endParaRPr lang="en-US"/>
        </a:p>
      </dgm:t>
    </dgm:pt>
    <dgm:pt modelId="{85C18E66-6C7D-4645-B082-587D2E902E54}" type="sibTrans" cxnId="{B2D8DCEE-CBEA-428A-ACC0-D8288C213EBD}">
      <dgm:prSet/>
      <dgm:spPr/>
      <dgm:t>
        <a:bodyPr/>
        <a:lstStyle/>
        <a:p>
          <a:endParaRPr lang="en-US"/>
        </a:p>
      </dgm:t>
    </dgm:pt>
    <dgm:pt modelId="{C7CD3ADD-37BA-411F-8D82-A2B1EB3D280C}">
      <dgm:prSet/>
      <dgm:spPr>
        <a:solidFill>
          <a:srgbClr val="18563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a:t>Strong distribution relationships</a:t>
          </a:r>
        </a:p>
      </dgm:t>
    </dgm:pt>
    <dgm:pt modelId="{0F22092A-D796-4B2F-B4DC-9D32415227B0}" type="parTrans" cxnId="{970E234F-0B11-48F6-A8BB-A0FD25CFC171}">
      <dgm:prSet/>
      <dgm:spPr/>
      <dgm:t>
        <a:bodyPr/>
        <a:lstStyle/>
        <a:p>
          <a:endParaRPr lang="en-US"/>
        </a:p>
      </dgm:t>
    </dgm:pt>
    <dgm:pt modelId="{F2D719A1-5091-488D-B14B-072A052FD8C4}" type="sibTrans" cxnId="{970E234F-0B11-48F6-A8BB-A0FD25CFC171}">
      <dgm:prSet/>
      <dgm:spPr/>
      <dgm:t>
        <a:bodyPr/>
        <a:lstStyle/>
        <a:p>
          <a:endParaRPr lang="en-US"/>
        </a:p>
      </dgm:t>
    </dgm:pt>
    <dgm:pt modelId="{50F0DEFA-A3BB-4DCA-B914-DABC953895B5}">
      <dgm:prSet/>
      <dgm:spPr>
        <a:solidFill>
          <a:srgbClr val="18563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a:t>Partners in search of risk-bearing capacity</a:t>
          </a:r>
        </a:p>
      </dgm:t>
    </dgm:pt>
    <dgm:pt modelId="{DA8FB17E-4695-4436-BBE7-FCC6967E7BEC}" type="parTrans" cxnId="{C6B8723B-0090-452C-BE98-88BC06180C6D}">
      <dgm:prSet/>
      <dgm:spPr/>
      <dgm:t>
        <a:bodyPr/>
        <a:lstStyle/>
        <a:p>
          <a:endParaRPr lang="en-US"/>
        </a:p>
      </dgm:t>
    </dgm:pt>
    <dgm:pt modelId="{4D5B7F4B-CD25-445B-811A-E29C9C41882F}" type="sibTrans" cxnId="{C6B8723B-0090-452C-BE98-88BC06180C6D}">
      <dgm:prSet/>
      <dgm:spPr/>
      <dgm:t>
        <a:bodyPr/>
        <a:lstStyle/>
        <a:p>
          <a:endParaRPr lang="en-US"/>
        </a:p>
      </dgm:t>
    </dgm:pt>
    <dgm:pt modelId="{8F78C7F6-DCE2-4FE3-9A22-9C5AB2D73C02}" type="pres">
      <dgm:prSet presAssocID="{E4CF9735-E707-4B96-8057-1C3DC62AE4FA}" presName="linear" presStyleCnt="0">
        <dgm:presLayoutVars>
          <dgm:animLvl val="lvl"/>
          <dgm:resizeHandles val="exact"/>
        </dgm:presLayoutVars>
      </dgm:prSet>
      <dgm:spPr/>
    </dgm:pt>
    <dgm:pt modelId="{426E0E56-D100-4052-A16D-2DF7DE207CD7}" type="pres">
      <dgm:prSet presAssocID="{B756E6FF-CD58-45ED-9A10-9DCFB76082AF}" presName="parentText" presStyleLbl="node1" presStyleIdx="0" presStyleCnt="7">
        <dgm:presLayoutVars>
          <dgm:chMax val="0"/>
          <dgm:bulletEnabled val="1"/>
        </dgm:presLayoutVars>
      </dgm:prSet>
      <dgm:spPr/>
    </dgm:pt>
    <dgm:pt modelId="{641477BF-2C9F-44EC-999B-7D1F434FC1D8}" type="pres">
      <dgm:prSet presAssocID="{FAF2E02F-DA89-4D46-8F5D-E5CA1D8F7966}" presName="spacer" presStyleCnt="0"/>
      <dgm:spPr/>
    </dgm:pt>
    <dgm:pt modelId="{6210AC56-1034-4AA8-B8AE-4480618C37E3}" type="pres">
      <dgm:prSet presAssocID="{A7467F15-976F-4A02-97BF-28A4A1EF8774}" presName="parentText" presStyleLbl="node1" presStyleIdx="1" presStyleCnt="7">
        <dgm:presLayoutVars>
          <dgm:chMax val="0"/>
          <dgm:bulletEnabled val="1"/>
        </dgm:presLayoutVars>
      </dgm:prSet>
      <dgm:spPr/>
    </dgm:pt>
    <dgm:pt modelId="{575033F9-440C-4612-91BE-45ACE932C0E7}" type="pres">
      <dgm:prSet presAssocID="{CFC78FDB-3DAF-4FB1-97C9-64BA63A73061}" presName="spacer" presStyleCnt="0"/>
      <dgm:spPr/>
    </dgm:pt>
    <dgm:pt modelId="{C9BD7133-54E3-4634-847B-51BD62F3080D}" type="pres">
      <dgm:prSet presAssocID="{550DF725-A6BE-4CF6-8F31-E4E20DD6A0B9}" presName="parentText" presStyleLbl="node1" presStyleIdx="2" presStyleCnt="7">
        <dgm:presLayoutVars>
          <dgm:chMax val="0"/>
          <dgm:bulletEnabled val="1"/>
        </dgm:presLayoutVars>
      </dgm:prSet>
      <dgm:spPr/>
    </dgm:pt>
    <dgm:pt modelId="{FE699F7B-8ACC-45F4-A4FB-2AC1F533AF49}" type="pres">
      <dgm:prSet presAssocID="{C6E64EEE-E13D-4B6B-87C5-E963667760D7}" presName="spacer" presStyleCnt="0"/>
      <dgm:spPr/>
    </dgm:pt>
    <dgm:pt modelId="{958ABAA4-3BB2-4665-8B42-69E4126428CB}" type="pres">
      <dgm:prSet presAssocID="{62437E96-1880-4D10-AE36-96FEA410746A}" presName="parentText" presStyleLbl="node1" presStyleIdx="3" presStyleCnt="7">
        <dgm:presLayoutVars>
          <dgm:chMax val="0"/>
          <dgm:bulletEnabled val="1"/>
        </dgm:presLayoutVars>
      </dgm:prSet>
      <dgm:spPr/>
    </dgm:pt>
    <dgm:pt modelId="{7D886481-C260-4896-8F8F-057F9CCA3A67}" type="pres">
      <dgm:prSet presAssocID="{23A9E2A7-0E99-46C5-B95C-6119512A2C00}" presName="spacer" presStyleCnt="0"/>
      <dgm:spPr/>
    </dgm:pt>
    <dgm:pt modelId="{EAAA3A78-F43C-4702-B6EB-443062BEC49C}" type="pres">
      <dgm:prSet presAssocID="{A632E783-8A81-49AF-B5CE-2F141D2C3F19}" presName="parentText" presStyleLbl="node1" presStyleIdx="4" presStyleCnt="7">
        <dgm:presLayoutVars>
          <dgm:chMax val="0"/>
          <dgm:bulletEnabled val="1"/>
        </dgm:presLayoutVars>
      </dgm:prSet>
      <dgm:spPr/>
    </dgm:pt>
    <dgm:pt modelId="{D6D88C16-E97B-4A29-821E-64BF1FC8787F}" type="pres">
      <dgm:prSet presAssocID="{85C18E66-6C7D-4645-B082-587D2E902E54}" presName="spacer" presStyleCnt="0"/>
      <dgm:spPr/>
    </dgm:pt>
    <dgm:pt modelId="{115D6C1E-3024-44A2-B9DE-6C3C30807DDE}" type="pres">
      <dgm:prSet presAssocID="{C7CD3ADD-37BA-411F-8D82-A2B1EB3D280C}" presName="parentText" presStyleLbl="node1" presStyleIdx="5" presStyleCnt="7">
        <dgm:presLayoutVars>
          <dgm:chMax val="0"/>
          <dgm:bulletEnabled val="1"/>
        </dgm:presLayoutVars>
      </dgm:prSet>
      <dgm:spPr/>
    </dgm:pt>
    <dgm:pt modelId="{B4DADA15-31C8-4737-A21A-1CA934F16C07}" type="pres">
      <dgm:prSet presAssocID="{F2D719A1-5091-488D-B14B-072A052FD8C4}" presName="spacer" presStyleCnt="0"/>
      <dgm:spPr/>
    </dgm:pt>
    <dgm:pt modelId="{5A9A7ADE-8011-44FF-AC97-25AC6D105BFD}" type="pres">
      <dgm:prSet presAssocID="{50F0DEFA-A3BB-4DCA-B914-DABC953895B5}" presName="parentText" presStyleLbl="node1" presStyleIdx="6" presStyleCnt="7">
        <dgm:presLayoutVars>
          <dgm:chMax val="0"/>
          <dgm:bulletEnabled val="1"/>
        </dgm:presLayoutVars>
      </dgm:prSet>
      <dgm:spPr/>
    </dgm:pt>
  </dgm:ptLst>
  <dgm:cxnLst>
    <dgm:cxn modelId="{BFCB3005-5C81-4DD9-8B81-793C72C23661}" srcId="{E4CF9735-E707-4B96-8057-1C3DC62AE4FA}" destId="{B756E6FF-CD58-45ED-9A10-9DCFB76082AF}" srcOrd="0" destOrd="0" parTransId="{834B1896-DDC0-4E5D-A2ED-A55EF9261602}" sibTransId="{FAF2E02F-DA89-4D46-8F5D-E5CA1D8F7966}"/>
    <dgm:cxn modelId="{6A71D716-D28E-4A2B-A81C-A1A136D356F1}" type="presOf" srcId="{550DF725-A6BE-4CF6-8F31-E4E20DD6A0B9}" destId="{C9BD7133-54E3-4634-847B-51BD62F3080D}" srcOrd="0" destOrd="0" presId="urn:microsoft.com/office/officeart/2005/8/layout/vList2"/>
    <dgm:cxn modelId="{C6B8723B-0090-452C-BE98-88BC06180C6D}" srcId="{E4CF9735-E707-4B96-8057-1C3DC62AE4FA}" destId="{50F0DEFA-A3BB-4DCA-B914-DABC953895B5}" srcOrd="6" destOrd="0" parTransId="{DA8FB17E-4695-4436-BBE7-FCC6967E7BEC}" sibTransId="{4D5B7F4B-CD25-445B-811A-E29C9C41882F}"/>
    <dgm:cxn modelId="{EB4FFB66-1B0A-4DEE-B2BD-0F3A98638C0D}" type="presOf" srcId="{C7CD3ADD-37BA-411F-8D82-A2B1EB3D280C}" destId="{115D6C1E-3024-44A2-B9DE-6C3C30807DDE}" srcOrd="0" destOrd="0" presId="urn:microsoft.com/office/officeart/2005/8/layout/vList2"/>
    <dgm:cxn modelId="{970E234F-0B11-48F6-A8BB-A0FD25CFC171}" srcId="{E4CF9735-E707-4B96-8057-1C3DC62AE4FA}" destId="{C7CD3ADD-37BA-411F-8D82-A2B1EB3D280C}" srcOrd="5" destOrd="0" parTransId="{0F22092A-D796-4B2F-B4DC-9D32415227B0}" sibTransId="{F2D719A1-5091-488D-B14B-072A052FD8C4}"/>
    <dgm:cxn modelId="{7DF14454-8806-439E-A9FF-87E34BBCA37B}" type="presOf" srcId="{B756E6FF-CD58-45ED-9A10-9DCFB76082AF}" destId="{426E0E56-D100-4052-A16D-2DF7DE207CD7}" srcOrd="0" destOrd="0" presId="urn:microsoft.com/office/officeart/2005/8/layout/vList2"/>
    <dgm:cxn modelId="{47CD7579-09A6-4CA4-9FEC-7541B9E4044B}" srcId="{E4CF9735-E707-4B96-8057-1C3DC62AE4FA}" destId="{62437E96-1880-4D10-AE36-96FEA410746A}" srcOrd="3" destOrd="0" parTransId="{A4FEFF73-8BA2-4ED1-9A6A-707149F5278E}" sibTransId="{23A9E2A7-0E99-46C5-B95C-6119512A2C00}"/>
    <dgm:cxn modelId="{0BF61AA4-7047-4723-B1D4-A0D0FBBF0922}" type="presOf" srcId="{50F0DEFA-A3BB-4DCA-B914-DABC953895B5}" destId="{5A9A7ADE-8011-44FF-AC97-25AC6D105BFD}" srcOrd="0" destOrd="0" presId="urn:microsoft.com/office/officeart/2005/8/layout/vList2"/>
    <dgm:cxn modelId="{2581C3A5-8BD3-4F4B-BA4F-9D7CF4134A70}" type="presOf" srcId="{A632E783-8A81-49AF-B5CE-2F141D2C3F19}" destId="{EAAA3A78-F43C-4702-B6EB-443062BEC49C}" srcOrd="0" destOrd="0" presId="urn:microsoft.com/office/officeart/2005/8/layout/vList2"/>
    <dgm:cxn modelId="{1E0062AA-7A50-43A0-8803-05BA8914C7B0}" type="presOf" srcId="{E4CF9735-E707-4B96-8057-1C3DC62AE4FA}" destId="{8F78C7F6-DCE2-4FE3-9A22-9C5AB2D73C02}" srcOrd="0" destOrd="0" presId="urn:microsoft.com/office/officeart/2005/8/layout/vList2"/>
    <dgm:cxn modelId="{2D5555B3-0D6B-469C-B521-B341CA7DE506}" type="presOf" srcId="{62437E96-1880-4D10-AE36-96FEA410746A}" destId="{958ABAA4-3BB2-4665-8B42-69E4126428CB}" srcOrd="0" destOrd="0" presId="urn:microsoft.com/office/officeart/2005/8/layout/vList2"/>
    <dgm:cxn modelId="{F03717D4-B3BB-4029-A8C9-7A4FE2C010C9}" srcId="{E4CF9735-E707-4B96-8057-1C3DC62AE4FA}" destId="{550DF725-A6BE-4CF6-8F31-E4E20DD6A0B9}" srcOrd="2" destOrd="0" parTransId="{3155D219-E3E7-4BD5-95A6-88F8706C2224}" sibTransId="{C6E64EEE-E13D-4B6B-87C5-E963667760D7}"/>
    <dgm:cxn modelId="{B98C3DD8-D25A-4D98-A147-2D0238AFE493}" srcId="{E4CF9735-E707-4B96-8057-1C3DC62AE4FA}" destId="{A7467F15-976F-4A02-97BF-28A4A1EF8774}" srcOrd="1" destOrd="0" parTransId="{4F88BE96-5DBB-4946-8C83-25611086DD94}" sibTransId="{CFC78FDB-3DAF-4FB1-97C9-64BA63A73061}"/>
    <dgm:cxn modelId="{A94563E4-B7E0-4C62-9164-1F3EB4490DCE}" type="presOf" srcId="{A7467F15-976F-4A02-97BF-28A4A1EF8774}" destId="{6210AC56-1034-4AA8-B8AE-4480618C37E3}" srcOrd="0" destOrd="0" presId="urn:microsoft.com/office/officeart/2005/8/layout/vList2"/>
    <dgm:cxn modelId="{B2D8DCEE-CBEA-428A-ACC0-D8288C213EBD}" srcId="{E4CF9735-E707-4B96-8057-1C3DC62AE4FA}" destId="{A632E783-8A81-49AF-B5CE-2F141D2C3F19}" srcOrd="4" destOrd="0" parTransId="{B30CFE65-AED7-43C5-9EEF-982C47B9AC8E}" sibTransId="{85C18E66-6C7D-4645-B082-587D2E902E54}"/>
    <dgm:cxn modelId="{3F54EF39-31A4-4DA7-B418-FA706401CDF1}" type="presParOf" srcId="{8F78C7F6-DCE2-4FE3-9A22-9C5AB2D73C02}" destId="{426E0E56-D100-4052-A16D-2DF7DE207CD7}" srcOrd="0" destOrd="0" presId="urn:microsoft.com/office/officeart/2005/8/layout/vList2"/>
    <dgm:cxn modelId="{B136DB9B-2BE9-41BD-A606-E8F398CFEFD7}" type="presParOf" srcId="{8F78C7F6-DCE2-4FE3-9A22-9C5AB2D73C02}" destId="{641477BF-2C9F-44EC-999B-7D1F434FC1D8}" srcOrd="1" destOrd="0" presId="urn:microsoft.com/office/officeart/2005/8/layout/vList2"/>
    <dgm:cxn modelId="{4195A3A6-A26B-4504-9F54-586BA255CC5C}" type="presParOf" srcId="{8F78C7F6-DCE2-4FE3-9A22-9C5AB2D73C02}" destId="{6210AC56-1034-4AA8-B8AE-4480618C37E3}" srcOrd="2" destOrd="0" presId="urn:microsoft.com/office/officeart/2005/8/layout/vList2"/>
    <dgm:cxn modelId="{B6B7F797-0A68-45C8-8972-127779652BE4}" type="presParOf" srcId="{8F78C7F6-DCE2-4FE3-9A22-9C5AB2D73C02}" destId="{575033F9-440C-4612-91BE-45ACE932C0E7}" srcOrd="3" destOrd="0" presId="urn:microsoft.com/office/officeart/2005/8/layout/vList2"/>
    <dgm:cxn modelId="{63BF16CB-CB7B-4019-B881-489E9B15F352}" type="presParOf" srcId="{8F78C7F6-DCE2-4FE3-9A22-9C5AB2D73C02}" destId="{C9BD7133-54E3-4634-847B-51BD62F3080D}" srcOrd="4" destOrd="0" presId="urn:microsoft.com/office/officeart/2005/8/layout/vList2"/>
    <dgm:cxn modelId="{23D9C2E8-3650-4966-A9BF-DA291845ECDF}" type="presParOf" srcId="{8F78C7F6-DCE2-4FE3-9A22-9C5AB2D73C02}" destId="{FE699F7B-8ACC-45F4-A4FB-2AC1F533AF49}" srcOrd="5" destOrd="0" presId="urn:microsoft.com/office/officeart/2005/8/layout/vList2"/>
    <dgm:cxn modelId="{895535A4-65C2-4490-B9EC-F0CD1F61FD99}" type="presParOf" srcId="{8F78C7F6-DCE2-4FE3-9A22-9C5AB2D73C02}" destId="{958ABAA4-3BB2-4665-8B42-69E4126428CB}" srcOrd="6" destOrd="0" presId="urn:microsoft.com/office/officeart/2005/8/layout/vList2"/>
    <dgm:cxn modelId="{F44C7F91-AE8C-4B96-9C71-C38E96D7A01F}" type="presParOf" srcId="{8F78C7F6-DCE2-4FE3-9A22-9C5AB2D73C02}" destId="{7D886481-C260-4896-8F8F-057F9CCA3A67}" srcOrd="7" destOrd="0" presId="urn:microsoft.com/office/officeart/2005/8/layout/vList2"/>
    <dgm:cxn modelId="{26C1FCCC-57C0-4633-BA47-19A35FEFF5AD}" type="presParOf" srcId="{8F78C7F6-DCE2-4FE3-9A22-9C5AB2D73C02}" destId="{EAAA3A78-F43C-4702-B6EB-443062BEC49C}" srcOrd="8" destOrd="0" presId="urn:microsoft.com/office/officeart/2005/8/layout/vList2"/>
    <dgm:cxn modelId="{339011FE-05D2-4CE9-BF0F-13E443A043A6}" type="presParOf" srcId="{8F78C7F6-DCE2-4FE3-9A22-9C5AB2D73C02}" destId="{D6D88C16-E97B-4A29-821E-64BF1FC8787F}" srcOrd="9" destOrd="0" presId="urn:microsoft.com/office/officeart/2005/8/layout/vList2"/>
    <dgm:cxn modelId="{FAA31AFF-6CA9-4520-BC1C-3DDF38C65433}" type="presParOf" srcId="{8F78C7F6-DCE2-4FE3-9A22-9C5AB2D73C02}" destId="{115D6C1E-3024-44A2-B9DE-6C3C30807DDE}" srcOrd="10" destOrd="0" presId="urn:microsoft.com/office/officeart/2005/8/layout/vList2"/>
    <dgm:cxn modelId="{91DD6EDE-A09B-43F7-B61B-9D0BDE49CBC4}" type="presParOf" srcId="{8F78C7F6-DCE2-4FE3-9A22-9C5AB2D73C02}" destId="{B4DADA15-31C8-4737-A21A-1CA934F16C07}" srcOrd="11" destOrd="0" presId="urn:microsoft.com/office/officeart/2005/8/layout/vList2"/>
    <dgm:cxn modelId="{5E411D0C-9454-4578-9DBF-710A7F01DF61}" type="presParOf" srcId="{8F78C7F6-DCE2-4FE3-9A22-9C5AB2D73C02}" destId="{5A9A7ADE-8011-44FF-AC97-25AC6D105BFD}"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CC19C4F3-EAAF-4897-9E65-09208228D7FE}" type="doc">
      <dgm:prSet loTypeId="urn:microsoft.com/office/officeart/2005/8/layout/cycle4" loCatId="matrix" qsTypeId="urn:microsoft.com/office/officeart/2005/8/quickstyle/3d3" qsCatId="3D" csTypeId="urn:microsoft.com/office/officeart/2005/8/colors/accent1_2" csCatId="accent1" phldr="1"/>
      <dgm:spPr/>
      <dgm:t>
        <a:bodyPr/>
        <a:lstStyle/>
        <a:p>
          <a:endParaRPr lang="en-US"/>
        </a:p>
      </dgm:t>
    </dgm:pt>
    <dgm:pt modelId="{F60AF485-71E4-4E79-BBAC-878D3EDE7EB7}">
      <dgm:prSet phldrT="[Text]"/>
      <dgm:spPr/>
      <dgm:t>
        <a:bodyPr/>
        <a:lstStyle/>
        <a:p>
          <a:r>
            <a:rPr lang="en-US" dirty="0">
              <a:latin typeface="Franklin Gothic Book" panose="020B0503020102020204" pitchFamily="34" charset="0"/>
            </a:rPr>
            <a:t>Experience</a:t>
          </a:r>
        </a:p>
      </dgm:t>
    </dgm:pt>
    <dgm:pt modelId="{F94422FB-2F78-419C-BE6F-01C9800B5F4E}" type="parTrans" cxnId="{3BF4E308-97D3-4438-AEC1-E10D4A27E3D7}">
      <dgm:prSet/>
      <dgm:spPr/>
      <dgm:t>
        <a:bodyPr/>
        <a:lstStyle/>
        <a:p>
          <a:endParaRPr lang="en-US"/>
        </a:p>
      </dgm:t>
    </dgm:pt>
    <dgm:pt modelId="{D3CD1831-1873-4F84-969B-8672C1B753C3}" type="sibTrans" cxnId="{3BF4E308-97D3-4438-AEC1-E10D4A27E3D7}">
      <dgm:prSet/>
      <dgm:spPr/>
      <dgm:t>
        <a:bodyPr/>
        <a:lstStyle/>
        <a:p>
          <a:endParaRPr lang="en-US"/>
        </a:p>
      </dgm:t>
    </dgm:pt>
    <dgm:pt modelId="{5279A6C4-E056-47A1-AF53-7545978DE73E}">
      <dgm:prSet phldrT="[Text]"/>
      <dgm:spPr/>
      <dgm:t>
        <a:bodyPr/>
        <a:lstStyle/>
        <a:p>
          <a:r>
            <a:rPr lang="en-US" dirty="0">
              <a:latin typeface="Franklin Gothic Book" panose="020B0503020102020204" pitchFamily="34" charset="0"/>
            </a:rPr>
            <a:t>Data</a:t>
          </a:r>
        </a:p>
      </dgm:t>
    </dgm:pt>
    <dgm:pt modelId="{64D3E023-90ED-4456-A322-A8EC9E822184}" type="parTrans" cxnId="{8E3C4A8C-324D-4122-9E05-9151C67B02F9}">
      <dgm:prSet/>
      <dgm:spPr/>
      <dgm:t>
        <a:bodyPr/>
        <a:lstStyle/>
        <a:p>
          <a:endParaRPr lang="en-US"/>
        </a:p>
      </dgm:t>
    </dgm:pt>
    <dgm:pt modelId="{EC84E906-B728-40AD-9B05-AB78176F361F}" type="sibTrans" cxnId="{8E3C4A8C-324D-4122-9E05-9151C67B02F9}">
      <dgm:prSet/>
      <dgm:spPr/>
      <dgm:t>
        <a:bodyPr/>
        <a:lstStyle/>
        <a:p>
          <a:endParaRPr lang="en-US"/>
        </a:p>
      </dgm:t>
    </dgm:pt>
    <dgm:pt modelId="{43A29555-9C54-4E4A-8D99-84DD1347DB3C}">
      <dgm:prSet phldrT="[Text]"/>
      <dgm:spPr/>
      <dgm:t>
        <a:bodyPr/>
        <a:lstStyle/>
        <a:p>
          <a:r>
            <a:rPr lang="en-US" dirty="0">
              <a:latin typeface="Franklin Gothic Book" panose="020B0503020102020204" pitchFamily="34" charset="0"/>
            </a:rPr>
            <a:t>Risk Appetite</a:t>
          </a:r>
        </a:p>
      </dgm:t>
    </dgm:pt>
    <dgm:pt modelId="{CBD09A68-58CA-4236-B862-7CD4FE5BEDAB}" type="parTrans" cxnId="{F453D59A-B750-40C4-B213-27DD69EDD869}">
      <dgm:prSet/>
      <dgm:spPr/>
      <dgm:t>
        <a:bodyPr/>
        <a:lstStyle/>
        <a:p>
          <a:endParaRPr lang="en-US"/>
        </a:p>
      </dgm:t>
    </dgm:pt>
    <dgm:pt modelId="{507857CB-3479-474C-B6D7-F3AC6295D5A2}" type="sibTrans" cxnId="{F453D59A-B750-40C4-B213-27DD69EDD869}">
      <dgm:prSet/>
      <dgm:spPr/>
      <dgm:t>
        <a:bodyPr/>
        <a:lstStyle/>
        <a:p>
          <a:endParaRPr lang="en-US"/>
        </a:p>
      </dgm:t>
    </dgm:pt>
    <dgm:pt modelId="{0BA16233-BCC0-4CC6-9689-EE996C57F86D}">
      <dgm:prSet phldrT="[Text]" custT="1">
        <dgm:style>
          <a:lnRef idx="2">
            <a:schemeClr val="accent4"/>
          </a:lnRef>
          <a:fillRef idx="1">
            <a:schemeClr val="lt1"/>
          </a:fillRef>
          <a:effectRef idx="0">
            <a:schemeClr val="accent4"/>
          </a:effectRef>
          <a:fontRef idx="minor">
            <a:schemeClr val="dk1"/>
          </a:fontRef>
        </dgm:style>
      </dgm:prSet>
      <dgm:spPr>
        <a:solidFill>
          <a:schemeClr val="bg1">
            <a:lumMod val="95000"/>
          </a:schemeClr>
        </a:solidFill>
        <a:effectLst>
          <a:innerShdw blurRad="63500" dist="50800" dir="18900000">
            <a:prstClr val="black">
              <a:alpha val="50000"/>
            </a:prstClr>
          </a:innerShdw>
        </a:effectLst>
      </dgm:spPr>
      <dgm:t>
        <a:bodyPr/>
        <a:lstStyle/>
        <a:p>
          <a:endParaRPr lang="en-US" sz="1600" dirty="0">
            <a:latin typeface="Franklin Gothic Book" panose="020B0503020102020204" pitchFamily="34" charset="0"/>
          </a:endParaRPr>
        </a:p>
      </dgm:t>
    </dgm:pt>
    <dgm:pt modelId="{3784E3CD-9F20-4F31-8AB7-F1DF97093A77}" type="parTrans" cxnId="{AE3B7522-3164-496A-91D7-657B2F09A31F}">
      <dgm:prSet/>
      <dgm:spPr/>
      <dgm:t>
        <a:bodyPr/>
        <a:lstStyle/>
        <a:p>
          <a:endParaRPr lang="en-US"/>
        </a:p>
      </dgm:t>
    </dgm:pt>
    <dgm:pt modelId="{EDCA530A-EEB7-4C3F-B5D2-DD37D81E0BD3}" type="sibTrans" cxnId="{AE3B7522-3164-496A-91D7-657B2F09A31F}">
      <dgm:prSet/>
      <dgm:spPr/>
      <dgm:t>
        <a:bodyPr/>
        <a:lstStyle/>
        <a:p>
          <a:endParaRPr lang="en-US"/>
        </a:p>
      </dgm:t>
    </dgm:pt>
    <dgm:pt modelId="{F9A87E92-8B7A-4C35-B274-A238A59730C9}">
      <dgm:prSet phldrT="[Text]"/>
      <dgm:spPr/>
      <dgm:t>
        <a:bodyPr/>
        <a:lstStyle/>
        <a:p>
          <a:r>
            <a:rPr lang="en-US" dirty="0">
              <a:latin typeface="Franklin Gothic Book" panose="020B0503020102020204" pitchFamily="34" charset="0"/>
            </a:rPr>
            <a:t>Non-Admitted</a:t>
          </a:r>
        </a:p>
      </dgm:t>
    </dgm:pt>
    <dgm:pt modelId="{CC6AF325-3C4F-4EBB-AE02-328B7DDC8E16}" type="parTrans" cxnId="{ACACF293-922A-46BF-AF13-6BAB3E95AF8B}">
      <dgm:prSet/>
      <dgm:spPr/>
      <dgm:t>
        <a:bodyPr/>
        <a:lstStyle/>
        <a:p>
          <a:endParaRPr lang="en-US"/>
        </a:p>
      </dgm:t>
    </dgm:pt>
    <dgm:pt modelId="{3C19BB6F-58DF-48B0-9994-B139F0FA1BC7}" type="sibTrans" cxnId="{ACACF293-922A-46BF-AF13-6BAB3E95AF8B}">
      <dgm:prSet/>
      <dgm:spPr/>
      <dgm:t>
        <a:bodyPr/>
        <a:lstStyle/>
        <a:p>
          <a:endParaRPr lang="en-US"/>
        </a:p>
      </dgm:t>
    </dgm:pt>
    <dgm:pt modelId="{95988ED0-9084-4F29-BC31-1D4139D10582}">
      <dgm:prSet phldrT="[Text]" custT="1">
        <dgm:style>
          <a:lnRef idx="2">
            <a:schemeClr val="accent4"/>
          </a:lnRef>
          <a:fillRef idx="1">
            <a:schemeClr val="lt1"/>
          </a:fillRef>
          <a:effectRef idx="0">
            <a:schemeClr val="accent4"/>
          </a:effectRef>
          <a:fontRef idx="minor">
            <a:schemeClr val="dk1"/>
          </a:fontRef>
        </dgm:style>
      </dgm:prSet>
      <dgm:spPr>
        <a:solidFill>
          <a:schemeClr val="bg1">
            <a:lumMod val="95000"/>
          </a:schemeClr>
        </a:solidFill>
        <a:effectLst>
          <a:innerShdw blurRad="63500" dist="50800" dir="18900000">
            <a:prstClr val="black">
              <a:alpha val="50000"/>
            </a:prstClr>
          </a:innerShdw>
        </a:effectLst>
      </dgm:spPr>
      <dgm:t>
        <a:bodyPr/>
        <a:lstStyle/>
        <a:p>
          <a:endParaRPr lang="en-US" sz="1600" dirty="0">
            <a:latin typeface="Franklin Gothic Book" panose="020B0503020102020204" pitchFamily="34" charset="0"/>
          </a:endParaRPr>
        </a:p>
      </dgm:t>
    </dgm:pt>
    <dgm:pt modelId="{729A787C-B6B9-4F9B-B48D-01F738333A15}" type="sibTrans" cxnId="{4B5DDBFD-1E78-48E9-95FF-C78D6B45DBC1}">
      <dgm:prSet/>
      <dgm:spPr/>
      <dgm:t>
        <a:bodyPr/>
        <a:lstStyle/>
        <a:p>
          <a:endParaRPr lang="en-US"/>
        </a:p>
      </dgm:t>
    </dgm:pt>
    <dgm:pt modelId="{5F1E44D9-6C60-4C4E-AC8E-14723320EBB9}" type="parTrans" cxnId="{4B5DDBFD-1E78-48E9-95FF-C78D6B45DBC1}">
      <dgm:prSet/>
      <dgm:spPr/>
      <dgm:t>
        <a:bodyPr/>
        <a:lstStyle/>
        <a:p>
          <a:endParaRPr lang="en-US"/>
        </a:p>
      </dgm:t>
    </dgm:pt>
    <dgm:pt modelId="{DEA04F6F-2186-4466-8833-AAE05ED0DE60}">
      <dgm:prSet phldrT="[Text]" custT="1">
        <dgm:style>
          <a:lnRef idx="2">
            <a:schemeClr val="accent4"/>
          </a:lnRef>
          <a:fillRef idx="1">
            <a:schemeClr val="lt1"/>
          </a:fillRef>
          <a:effectRef idx="0">
            <a:schemeClr val="accent4"/>
          </a:effectRef>
          <a:fontRef idx="minor">
            <a:schemeClr val="dk1"/>
          </a:fontRef>
        </dgm:style>
      </dgm:prSet>
      <dgm:spPr>
        <a:solidFill>
          <a:schemeClr val="bg1">
            <a:lumMod val="95000"/>
          </a:schemeClr>
        </a:solidFill>
        <a:effectLst>
          <a:innerShdw blurRad="63500" dist="50800" dir="18900000">
            <a:prstClr val="black">
              <a:alpha val="50000"/>
            </a:prstClr>
          </a:innerShdw>
        </a:effectLst>
      </dgm:spPr>
      <dgm:t>
        <a:bodyPr/>
        <a:lstStyle/>
        <a:p>
          <a:pPr algn="l"/>
          <a:endParaRPr lang="en-US" sz="1600" dirty="0"/>
        </a:p>
      </dgm:t>
    </dgm:pt>
    <dgm:pt modelId="{C7CD69AC-AB3B-4A95-BE89-CD42C5B7552F}" type="sibTrans" cxnId="{114C0026-486C-4444-B72E-86962AE9E887}">
      <dgm:prSet/>
      <dgm:spPr/>
      <dgm:t>
        <a:bodyPr/>
        <a:lstStyle/>
        <a:p>
          <a:endParaRPr lang="en-US"/>
        </a:p>
      </dgm:t>
    </dgm:pt>
    <dgm:pt modelId="{72776E20-714D-439A-85BD-6384D752CE37}" type="parTrans" cxnId="{114C0026-486C-4444-B72E-86962AE9E887}">
      <dgm:prSet/>
      <dgm:spPr/>
      <dgm:t>
        <a:bodyPr/>
        <a:lstStyle/>
        <a:p>
          <a:endParaRPr lang="en-US"/>
        </a:p>
      </dgm:t>
    </dgm:pt>
    <dgm:pt modelId="{B384BE99-600D-4A20-9FBF-88A0F8910BD8}">
      <dgm:prSet phldrT="[Text]" custT="1">
        <dgm:style>
          <a:lnRef idx="2">
            <a:schemeClr val="accent4"/>
          </a:lnRef>
          <a:fillRef idx="1">
            <a:schemeClr val="lt1"/>
          </a:fillRef>
          <a:effectRef idx="0">
            <a:schemeClr val="accent4"/>
          </a:effectRef>
          <a:fontRef idx="minor">
            <a:schemeClr val="dk1"/>
          </a:fontRef>
        </dgm:style>
      </dgm:prSet>
      <dgm:spPr>
        <a:solidFill>
          <a:schemeClr val="bg1">
            <a:lumMod val="95000"/>
          </a:schemeClr>
        </a:solidFill>
        <a:effectLst>
          <a:innerShdw blurRad="63500" dist="50800" dir="13500000">
            <a:prstClr val="black">
              <a:alpha val="50000"/>
            </a:prstClr>
          </a:innerShdw>
        </a:effectLst>
      </dgm:spPr>
      <dgm:t>
        <a:bodyPr/>
        <a:lstStyle/>
        <a:p>
          <a:endParaRPr lang="en-US" sz="1600" dirty="0">
            <a:latin typeface="Franklin Gothic Book" panose="020B0503020102020204" pitchFamily="34" charset="0"/>
          </a:endParaRPr>
        </a:p>
      </dgm:t>
    </dgm:pt>
    <dgm:pt modelId="{E1968FCF-88FD-469E-8866-BFFE32B31955}" type="sibTrans" cxnId="{A30680DF-B4F8-4B41-B255-A15F539EF7C5}">
      <dgm:prSet/>
      <dgm:spPr/>
      <dgm:t>
        <a:bodyPr/>
        <a:lstStyle/>
        <a:p>
          <a:endParaRPr lang="en-US"/>
        </a:p>
      </dgm:t>
    </dgm:pt>
    <dgm:pt modelId="{955EC4D6-6CE3-41B4-94C8-F1BA877F4BEB}" type="parTrans" cxnId="{A30680DF-B4F8-4B41-B255-A15F539EF7C5}">
      <dgm:prSet/>
      <dgm:spPr/>
      <dgm:t>
        <a:bodyPr/>
        <a:lstStyle/>
        <a:p>
          <a:endParaRPr lang="en-US"/>
        </a:p>
      </dgm:t>
    </dgm:pt>
    <dgm:pt modelId="{FB62ECE7-55AE-4AC3-BDDE-06B18DC86BEE}" type="pres">
      <dgm:prSet presAssocID="{CC19C4F3-EAAF-4897-9E65-09208228D7FE}" presName="cycleMatrixDiagram" presStyleCnt="0">
        <dgm:presLayoutVars>
          <dgm:chMax val="1"/>
          <dgm:dir/>
          <dgm:animLvl val="lvl"/>
          <dgm:resizeHandles val="exact"/>
        </dgm:presLayoutVars>
      </dgm:prSet>
      <dgm:spPr/>
    </dgm:pt>
    <dgm:pt modelId="{0EE469FD-BC0E-472D-AD96-DA3621B86E3A}" type="pres">
      <dgm:prSet presAssocID="{CC19C4F3-EAAF-4897-9E65-09208228D7FE}" presName="children" presStyleCnt="0"/>
      <dgm:spPr/>
    </dgm:pt>
    <dgm:pt modelId="{A09664A1-284E-4AA5-900C-E05C7E324495}" type="pres">
      <dgm:prSet presAssocID="{CC19C4F3-EAAF-4897-9E65-09208228D7FE}" presName="child1group" presStyleCnt="0"/>
      <dgm:spPr/>
    </dgm:pt>
    <dgm:pt modelId="{062D5449-E4F8-4237-A5C7-D5F9E3426E25}" type="pres">
      <dgm:prSet presAssocID="{CC19C4F3-EAAF-4897-9E65-09208228D7FE}" presName="child1" presStyleLbl="bgAcc1" presStyleIdx="0" presStyleCnt="4" custScaleX="124008" custLinFactNeighborX="-6025" custLinFactNeighborY="-115"/>
      <dgm:spPr/>
    </dgm:pt>
    <dgm:pt modelId="{5255964E-9E79-426F-810E-E0FED2ECCBB0}" type="pres">
      <dgm:prSet presAssocID="{CC19C4F3-EAAF-4897-9E65-09208228D7FE}" presName="child1Text" presStyleLbl="bgAcc1" presStyleIdx="0" presStyleCnt="4">
        <dgm:presLayoutVars>
          <dgm:bulletEnabled val="1"/>
        </dgm:presLayoutVars>
      </dgm:prSet>
      <dgm:spPr/>
    </dgm:pt>
    <dgm:pt modelId="{5490552F-E666-43BA-B3CE-331E73428A9C}" type="pres">
      <dgm:prSet presAssocID="{CC19C4F3-EAAF-4897-9E65-09208228D7FE}" presName="child2group" presStyleCnt="0"/>
      <dgm:spPr/>
    </dgm:pt>
    <dgm:pt modelId="{84F046B2-A754-4EC4-B56B-21A74EA5649B}" type="pres">
      <dgm:prSet presAssocID="{CC19C4F3-EAAF-4897-9E65-09208228D7FE}" presName="child2" presStyleLbl="bgAcc1" presStyleIdx="1" presStyleCnt="4" custScaleX="123265" custLinFactNeighborX="10857" custLinFactNeighborY="-518"/>
      <dgm:spPr/>
    </dgm:pt>
    <dgm:pt modelId="{07A74EF1-1797-4AE2-B4BA-7BB433D057F8}" type="pres">
      <dgm:prSet presAssocID="{CC19C4F3-EAAF-4897-9E65-09208228D7FE}" presName="child2Text" presStyleLbl="bgAcc1" presStyleIdx="1" presStyleCnt="4">
        <dgm:presLayoutVars>
          <dgm:bulletEnabled val="1"/>
        </dgm:presLayoutVars>
      </dgm:prSet>
      <dgm:spPr/>
    </dgm:pt>
    <dgm:pt modelId="{3FC8D5BC-4DBB-4791-B708-8BD257D92F5F}" type="pres">
      <dgm:prSet presAssocID="{CC19C4F3-EAAF-4897-9E65-09208228D7FE}" presName="child3group" presStyleCnt="0"/>
      <dgm:spPr/>
    </dgm:pt>
    <dgm:pt modelId="{B1D44DFE-44B7-404D-BE7B-CEA047EDCC26}" type="pres">
      <dgm:prSet presAssocID="{CC19C4F3-EAAF-4897-9E65-09208228D7FE}" presName="child3" presStyleLbl="bgAcc1" presStyleIdx="2" presStyleCnt="4" custScaleX="121624" custLinFactNeighborX="23260" custLinFactNeighborY="2549"/>
      <dgm:spPr/>
    </dgm:pt>
    <dgm:pt modelId="{3CBFEB3B-7DFC-4083-9CCD-A81A2D549A59}" type="pres">
      <dgm:prSet presAssocID="{CC19C4F3-EAAF-4897-9E65-09208228D7FE}" presName="child3Text" presStyleLbl="bgAcc1" presStyleIdx="2" presStyleCnt="4">
        <dgm:presLayoutVars>
          <dgm:bulletEnabled val="1"/>
        </dgm:presLayoutVars>
      </dgm:prSet>
      <dgm:spPr/>
    </dgm:pt>
    <dgm:pt modelId="{35DEC668-343B-4FB2-9396-4BAC3AD22599}" type="pres">
      <dgm:prSet presAssocID="{CC19C4F3-EAAF-4897-9E65-09208228D7FE}" presName="child4group" presStyleCnt="0"/>
      <dgm:spPr/>
    </dgm:pt>
    <dgm:pt modelId="{52B78167-5111-464B-9DBD-2D229B2E6842}" type="pres">
      <dgm:prSet presAssocID="{CC19C4F3-EAAF-4897-9E65-09208228D7FE}" presName="child4" presStyleLbl="bgAcc1" presStyleIdx="3" presStyleCnt="4" custScaleX="127617" custLinFactNeighborX="-7539" custLinFactNeighborY="-2590"/>
      <dgm:spPr/>
    </dgm:pt>
    <dgm:pt modelId="{63460A15-6AA5-4DAE-A3F1-6A152A9F0BD3}" type="pres">
      <dgm:prSet presAssocID="{CC19C4F3-EAAF-4897-9E65-09208228D7FE}" presName="child4Text" presStyleLbl="bgAcc1" presStyleIdx="3" presStyleCnt="4">
        <dgm:presLayoutVars>
          <dgm:bulletEnabled val="1"/>
        </dgm:presLayoutVars>
      </dgm:prSet>
      <dgm:spPr/>
    </dgm:pt>
    <dgm:pt modelId="{D6E31EAE-6210-4554-BA29-C238CDAF0D16}" type="pres">
      <dgm:prSet presAssocID="{CC19C4F3-EAAF-4897-9E65-09208228D7FE}" presName="childPlaceholder" presStyleCnt="0"/>
      <dgm:spPr/>
    </dgm:pt>
    <dgm:pt modelId="{BD4C6761-9D0F-4A4B-A02D-E50E93C520A3}" type="pres">
      <dgm:prSet presAssocID="{CC19C4F3-EAAF-4897-9E65-09208228D7FE}" presName="circle" presStyleCnt="0"/>
      <dgm:spPr/>
    </dgm:pt>
    <dgm:pt modelId="{C4F09830-1815-462A-B2E2-3E039A4536BE}" type="pres">
      <dgm:prSet presAssocID="{CC19C4F3-EAAF-4897-9E65-09208228D7FE}" presName="quadrant1" presStyleLbl="node1" presStyleIdx="0" presStyleCnt="4">
        <dgm:presLayoutVars>
          <dgm:chMax val="1"/>
          <dgm:bulletEnabled val="1"/>
        </dgm:presLayoutVars>
      </dgm:prSet>
      <dgm:spPr/>
    </dgm:pt>
    <dgm:pt modelId="{884FA5C5-107C-4422-A1A5-318B14A1ECBD}" type="pres">
      <dgm:prSet presAssocID="{CC19C4F3-EAAF-4897-9E65-09208228D7FE}" presName="quadrant2" presStyleLbl="node1" presStyleIdx="1" presStyleCnt="4">
        <dgm:presLayoutVars>
          <dgm:chMax val="1"/>
          <dgm:bulletEnabled val="1"/>
        </dgm:presLayoutVars>
      </dgm:prSet>
      <dgm:spPr/>
    </dgm:pt>
    <dgm:pt modelId="{A51D88FA-B255-4221-BFF5-F1C096248089}" type="pres">
      <dgm:prSet presAssocID="{CC19C4F3-EAAF-4897-9E65-09208228D7FE}" presName="quadrant3" presStyleLbl="node1" presStyleIdx="2" presStyleCnt="4">
        <dgm:presLayoutVars>
          <dgm:chMax val="1"/>
          <dgm:bulletEnabled val="1"/>
        </dgm:presLayoutVars>
      </dgm:prSet>
      <dgm:spPr/>
    </dgm:pt>
    <dgm:pt modelId="{76CB23F6-C571-4C34-936F-B13F8EA8F18E}" type="pres">
      <dgm:prSet presAssocID="{CC19C4F3-EAAF-4897-9E65-09208228D7FE}" presName="quadrant4" presStyleLbl="node1" presStyleIdx="3" presStyleCnt="4">
        <dgm:presLayoutVars>
          <dgm:chMax val="1"/>
          <dgm:bulletEnabled val="1"/>
        </dgm:presLayoutVars>
      </dgm:prSet>
      <dgm:spPr/>
    </dgm:pt>
    <dgm:pt modelId="{6E0DBAD3-A5BC-4B0A-A3EC-32F6F8CD3240}" type="pres">
      <dgm:prSet presAssocID="{CC19C4F3-EAAF-4897-9E65-09208228D7FE}" presName="quadrantPlaceholder" presStyleCnt="0"/>
      <dgm:spPr/>
    </dgm:pt>
    <dgm:pt modelId="{B0E9F043-80CE-4F08-91BA-D3D9F6D1E47D}" type="pres">
      <dgm:prSet presAssocID="{CC19C4F3-EAAF-4897-9E65-09208228D7FE}" presName="center1" presStyleLbl="fgShp" presStyleIdx="0" presStyleCnt="2"/>
      <dgm:spPr/>
    </dgm:pt>
    <dgm:pt modelId="{8AA5C5AA-4AFE-4C53-A542-8572D84AA314}" type="pres">
      <dgm:prSet presAssocID="{CC19C4F3-EAAF-4897-9E65-09208228D7FE}" presName="center2" presStyleLbl="fgShp" presStyleIdx="1" presStyleCnt="2"/>
      <dgm:spPr/>
    </dgm:pt>
  </dgm:ptLst>
  <dgm:cxnLst>
    <dgm:cxn modelId="{3BF4E308-97D3-4438-AEC1-E10D4A27E3D7}" srcId="{CC19C4F3-EAAF-4897-9E65-09208228D7FE}" destId="{F60AF485-71E4-4E79-BBAC-878D3EDE7EB7}" srcOrd="0" destOrd="0" parTransId="{F94422FB-2F78-419C-BE6F-01C9800B5F4E}" sibTransId="{D3CD1831-1873-4F84-969B-8672C1B753C3}"/>
    <dgm:cxn modelId="{7A40B10C-2053-4BCF-94ED-DF4C5F621EA6}" type="presOf" srcId="{95988ED0-9084-4F29-BC31-1D4139D10582}" destId="{5255964E-9E79-426F-810E-E0FED2ECCBB0}" srcOrd="1" destOrd="0" presId="urn:microsoft.com/office/officeart/2005/8/layout/cycle4"/>
    <dgm:cxn modelId="{1FB2171C-030C-42B7-8787-8087E0F0D4C3}" type="presOf" srcId="{0BA16233-BCC0-4CC6-9689-EE996C57F86D}" destId="{3CBFEB3B-7DFC-4083-9CCD-A81A2D549A59}" srcOrd="1" destOrd="0" presId="urn:microsoft.com/office/officeart/2005/8/layout/cycle4"/>
    <dgm:cxn modelId="{CCC9A41C-D3E4-48D2-A2C9-DCE1048CB0B5}" type="presOf" srcId="{0BA16233-BCC0-4CC6-9689-EE996C57F86D}" destId="{B1D44DFE-44B7-404D-BE7B-CEA047EDCC26}" srcOrd="0" destOrd="0" presId="urn:microsoft.com/office/officeart/2005/8/layout/cycle4"/>
    <dgm:cxn modelId="{AE3B7522-3164-496A-91D7-657B2F09A31F}" srcId="{43A29555-9C54-4E4A-8D99-84DD1347DB3C}" destId="{0BA16233-BCC0-4CC6-9689-EE996C57F86D}" srcOrd="0" destOrd="0" parTransId="{3784E3CD-9F20-4F31-8AB7-F1DF97093A77}" sibTransId="{EDCA530A-EEB7-4C3F-B5D2-DD37D81E0BD3}"/>
    <dgm:cxn modelId="{114C0026-486C-4444-B72E-86962AE9E887}" srcId="{5279A6C4-E056-47A1-AF53-7545978DE73E}" destId="{DEA04F6F-2186-4466-8833-AAE05ED0DE60}" srcOrd="0" destOrd="0" parTransId="{72776E20-714D-439A-85BD-6384D752CE37}" sibTransId="{C7CD69AC-AB3B-4A95-BE89-CD42C5B7552F}"/>
    <dgm:cxn modelId="{EE80F22F-57C7-4AF9-BC41-3F14E4E20978}" type="presOf" srcId="{F9A87E92-8B7A-4C35-B274-A238A59730C9}" destId="{76CB23F6-C571-4C34-936F-B13F8EA8F18E}" srcOrd="0" destOrd="0" presId="urn:microsoft.com/office/officeart/2005/8/layout/cycle4"/>
    <dgm:cxn modelId="{85F18E5B-CA79-4358-8A76-B01CDF8DD2F7}" type="presOf" srcId="{95988ED0-9084-4F29-BC31-1D4139D10582}" destId="{062D5449-E4F8-4237-A5C7-D5F9E3426E25}" srcOrd="0" destOrd="0" presId="urn:microsoft.com/office/officeart/2005/8/layout/cycle4"/>
    <dgm:cxn modelId="{619D005E-D4EF-48C9-BFEF-5C55B0FF75E3}" type="presOf" srcId="{CC19C4F3-EAAF-4897-9E65-09208228D7FE}" destId="{FB62ECE7-55AE-4AC3-BDDE-06B18DC86BEE}" srcOrd="0" destOrd="0" presId="urn:microsoft.com/office/officeart/2005/8/layout/cycle4"/>
    <dgm:cxn modelId="{B294BB66-1884-41C6-8596-DF95B9656699}" type="presOf" srcId="{5279A6C4-E056-47A1-AF53-7545978DE73E}" destId="{884FA5C5-107C-4422-A1A5-318B14A1ECBD}" srcOrd="0" destOrd="0" presId="urn:microsoft.com/office/officeart/2005/8/layout/cycle4"/>
    <dgm:cxn modelId="{BE1A4655-A24D-4194-B4AD-ACD28CE04420}" type="presOf" srcId="{DEA04F6F-2186-4466-8833-AAE05ED0DE60}" destId="{07A74EF1-1797-4AE2-B4BA-7BB433D057F8}" srcOrd="1" destOrd="0" presId="urn:microsoft.com/office/officeart/2005/8/layout/cycle4"/>
    <dgm:cxn modelId="{8E3C4A8C-324D-4122-9E05-9151C67B02F9}" srcId="{CC19C4F3-EAAF-4897-9E65-09208228D7FE}" destId="{5279A6C4-E056-47A1-AF53-7545978DE73E}" srcOrd="1" destOrd="0" parTransId="{64D3E023-90ED-4456-A322-A8EC9E822184}" sibTransId="{EC84E906-B728-40AD-9B05-AB78176F361F}"/>
    <dgm:cxn modelId="{ACACF293-922A-46BF-AF13-6BAB3E95AF8B}" srcId="{CC19C4F3-EAAF-4897-9E65-09208228D7FE}" destId="{F9A87E92-8B7A-4C35-B274-A238A59730C9}" srcOrd="3" destOrd="0" parTransId="{CC6AF325-3C4F-4EBB-AE02-328B7DDC8E16}" sibTransId="{3C19BB6F-58DF-48B0-9994-B139F0FA1BC7}"/>
    <dgm:cxn modelId="{F453D59A-B750-40C4-B213-27DD69EDD869}" srcId="{CC19C4F3-EAAF-4897-9E65-09208228D7FE}" destId="{43A29555-9C54-4E4A-8D99-84DD1347DB3C}" srcOrd="2" destOrd="0" parTransId="{CBD09A68-58CA-4236-B862-7CD4FE5BEDAB}" sibTransId="{507857CB-3479-474C-B6D7-F3AC6295D5A2}"/>
    <dgm:cxn modelId="{F179F3B1-0B12-423C-8701-6C47665CC67E}" type="presOf" srcId="{43A29555-9C54-4E4A-8D99-84DD1347DB3C}" destId="{A51D88FA-B255-4221-BFF5-F1C096248089}" srcOrd="0" destOrd="0" presId="urn:microsoft.com/office/officeart/2005/8/layout/cycle4"/>
    <dgm:cxn modelId="{D9C167B6-0C84-4287-A667-0023F0950450}" type="presOf" srcId="{DEA04F6F-2186-4466-8833-AAE05ED0DE60}" destId="{84F046B2-A754-4EC4-B56B-21A74EA5649B}" srcOrd="0" destOrd="0" presId="urn:microsoft.com/office/officeart/2005/8/layout/cycle4"/>
    <dgm:cxn modelId="{12EE5CBD-1D52-4F17-AE6D-9D00DF6AC626}" type="presOf" srcId="{B384BE99-600D-4A20-9FBF-88A0F8910BD8}" destId="{52B78167-5111-464B-9DBD-2D229B2E6842}" srcOrd="0" destOrd="0" presId="urn:microsoft.com/office/officeart/2005/8/layout/cycle4"/>
    <dgm:cxn modelId="{BE3B3DC9-FDD3-4AC6-AE20-8D2039B482CB}" type="presOf" srcId="{F60AF485-71E4-4E79-BBAC-878D3EDE7EB7}" destId="{C4F09830-1815-462A-B2E2-3E039A4536BE}" srcOrd="0" destOrd="0" presId="urn:microsoft.com/office/officeart/2005/8/layout/cycle4"/>
    <dgm:cxn modelId="{A30680DF-B4F8-4B41-B255-A15F539EF7C5}" srcId="{F9A87E92-8B7A-4C35-B274-A238A59730C9}" destId="{B384BE99-600D-4A20-9FBF-88A0F8910BD8}" srcOrd="0" destOrd="0" parTransId="{955EC4D6-6CE3-41B4-94C8-F1BA877F4BEB}" sibTransId="{E1968FCF-88FD-469E-8866-BFFE32B31955}"/>
    <dgm:cxn modelId="{C91861E0-5F27-4EE5-A194-A3EF1EB59889}" type="presOf" srcId="{B384BE99-600D-4A20-9FBF-88A0F8910BD8}" destId="{63460A15-6AA5-4DAE-A3F1-6A152A9F0BD3}" srcOrd="1" destOrd="0" presId="urn:microsoft.com/office/officeart/2005/8/layout/cycle4"/>
    <dgm:cxn modelId="{4B5DDBFD-1E78-48E9-95FF-C78D6B45DBC1}" srcId="{F60AF485-71E4-4E79-BBAC-878D3EDE7EB7}" destId="{95988ED0-9084-4F29-BC31-1D4139D10582}" srcOrd="0" destOrd="0" parTransId="{5F1E44D9-6C60-4C4E-AC8E-14723320EBB9}" sibTransId="{729A787C-B6B9-4F9B-B48D-01F738333A15}"/>
    <dgm:cxn modelId="{FC5FCF8E-27E9-41C4-AE48-EDF42D09A55F}" type="presParOf" srcId="{FB62ECE7-55AE-4AC3-BDDE-06B18DC86BEE}" destId="{0EE469FD-BC0E-472D-AD96-DA3621B86E3A}" srcOrd="0" destOrd="0" presId="urn:microsoft.com/office/officeart/2005/8/layout/cycle4"/>
    <dgm:cxn modelId="{9EC9D8C3-F198-46C5-B000-4B2F760E7B80}" type="presParOf" srcId="{0EE469FD-BC0E-472D-AD96-DA3621B86E3A}" destId="{A09664A1-284E-4AA5-900C-E05C7E324495}" srcOrd="0" destOrd="0" presId="urn:microsoft.com/office/officeart/2005/8/layout/cycle4"/>
    <dgm:cxn modelId="{28B23911-DD57-4620-97A9-10D9A35E5136}" type="presParOf" srcId="{A09664A1-284E-4AA5-900C-E05C7E324495}" destId="{062D5449-E4F8-4237-A5C7-D5F9E3426E25}" srcOrd="0" destOrd="0" presId="urn:microsoft.com/office/officeart/2005/8/layout/cycle4"/>
    <dgm:cxn modelId="{6C8DFFA8-7F7B-400E-B03B-3F4A919F7398}" type="presParOf" srcId="{A09664A1-284E-4AA5-900C-E05C7E324495}" destId="{5255964E-9E79-426F-810E-E0FED2ECCBB0}" srcOrd="1" destOrd="0" presId="urn:microsoft.com/office/officeart/2005/8/layout/cycle4"/>
    <dgm:cxn modelId="{0FADF22F-1D30-4F38-9654-5B1F9E1E84B3}" type="presParOf" srcId="{0EE469FD-BC0E-472D-AD96-DA3621B86E3A}" destId="{5490552F-E666-43BA-B3CE-331E73428A9C}" srcOrd="1" destOrd="0" presId="urn:microsoft.com/office/officeart/2005/8/layout/cycle4"/>
    <dgm:cxn modelId="{347E4161-7A79-4852-8808-5210C08393CE}" type="presParOf" srcId="{5490552F-E666-43BA-B3CE-331E73428A9C}" destId="{84F046B2-A754-4EC4-B56B-21A74EA5649B}" srcOrd="0" destOrd="0" presId="urn:microsoft.com/office/officeart/2005/8/layout/cycle4"/>
    <dgm:cxn modelId="{B110ACCD-1C16-4A69-96E8-53BC21455D35}" type="presParOf" srcId="{5490552F-E666-43BA-B3CE-331E73428A9C}" destId="{07A74EF1-1797-4AE2-B4BA-7BB433D057F8}" srcOrd="1" destOrd="0" presId="urn:microsoft.com/office/officeart/2005/8/layout/cycle4"/>
    <dgm:cxn modelId="{88F7296D-3A98-4E15-88E9-D892614D80A8}" type="presParOf" srcId="{0EE469FD-BC0E-472D-AD96-DA3621B86E3A}" destId="{3FC8D5BC-4DBB-4791-B708-8BD257D92F5F}" srcOrd="2" destOrd="0" presId="urn:microsoft.com/office/officeart/2005/8/layout/cycle4"/>
    <dgm:cxn modelId="{71E7B03A-01F0-41F9-987D-123697ADE026}" type="presParOf" srcId="{3FC8D5BC-4DBB-4791-B708-8BD257D92F5F}" destId="{B1D44DFE-44B7-404D-BE7B-CEA047EDCC26}" srcOrd="0" destOrd="0" presId="urn:microsoft.com/office/officeart/2005/8/layout/cycle4"/>
    <dgm:cxn modelId="{C564E7C0-0E72-4090-8981-2D21C2F0EE35}" type="presParOf" srcId="{3FC8D5BC-4DBB-4791-B708-8BD257D92F5F}" destId="{3CBFEB3B-7DFC-4083-9CCD-A81A2D549A59}" srcOrd="1" destOrd="0" presId="urn:microsoft.com/office/officeart/2005/8/layout/cycle4"/>
    <dgm:cxn modelId="{754AE31A-6FC6-4973-90E3-ECCA610D3336}" type="presParOf" srcId="{0EE469FD-BC0E-472D-AD96-DA3621B86E3A}" destId="{35DEC668-343B-4FB2-9396-4BAC3AD22599}" srcOrd="3" destOrd="0" presId="urn:microsoft.com/office/officeart/2005/8/layout/cycle4"/>
    <dgm:cxn modelId="{67582BC7-EAFC-409A-9E66-3A0C253C934B}" type="presParOf" srcId="{35DEC668-343B-4FB2-9396-4BAC3AD22599}" destId="{52B78167-5111-464B-9DBD-2D229B2E6842}" srcOrd="0" destOrd="0" presId="urn:microsoft.com/office/officeart/2005/8/layout/cycle4"/>
    <dgm:cxn modelId="{36E1BA17-798D-438E-BCAA-F1833C1BBCEC}" type="presParOf" srcId="{35DEC668-343B-4FB2-9396-4BAC3AD22599}" destId="{63460A15-6AA5-4DAE-A3F1-6A152A9F0BD3}" srcOrd="1" destOrd="0" presId="urn:microsoft.com/office/officeart/2005/8/layout/cycle4"/>
    <dgm:cxn modelId="{FD62696E-88DB-4D7B-A13B-8802C11DAB19}" type="presParOf" srcId="{0EE469FD-BC0E-472D-AD96-DA3621B86E3A}" destId="{D6E31EAE-6210-4554-BA29-C238CDAF0D16}" srcOrd="4" destOrd="0" presId="urn:microsoft.com/office/officeart/2005/8/layout/cycle4"/>
    <dgm:cxn modelId="{A51D3DB7-87BA-4775-9FD6-E955A0FE1A69}" type="presParOf" srcId="{FB62ECE7-55AE-4AC3-BDDE-06B18DC86BEE}" destId="{BD4C6761-9D0F-4A4B-A02D-E50E93C520A3}" srcOrd="1" destOrd="0" presId="urn:microsoft.com/office/officeart/2005/8/layout/cycle4"/>
    <dgm:cxn modelId="{D6516D84-68DF-4600-B34D-CAB9635442A2}" type="presParOf" srcId="{BD4C6761-9D0F-4A4B-A02D-E50E93C520A3}" destId="{C4F09830-1815-462A-B2E2-3E039A4536BE}" srcOrd="0" destOrd="0" presId="urn:microsoft.com/office/officeart/2005/8/layout/cycle4"/>
    <dgm:cxn modelId="{390B5E09-62D9-4E86-823F-0CD97886A794}" type="presParOf" srcId="{BD4C6761-9D0F-4A4B-A02D-E50E93C520A3}" destId="{884FA5C5-107C-4422-A1A5-318B14A1ECBD}" srcOrd="1" destOrd="0" presId="urn:microsoft.com/office/officeart/2005/8/layout/cycle4"/>
    <dgm:cxn modelId="{72DE2594-F505-4033-B2CD-58764CBAF3B9}" type="presParOf" srcId="{BD4C6761-9D0F-4A4B-A02D-E50E93C520A3}" destId="{A51D88FA-B255-4221-BFF5-F1C096248089}" srcOrd="2" destOrd="0" presId="urn:microsoft.com/office/officeart/2005/8/layout/cycle4"/>
    <dgm:cxn modelId="{6AC1E357-B9E7-45AF-92ED-8B910D57D579}" type="presParOf" srcId="{BD4C6761-9D0F-4A4B-A02D-E50E93C520A3}" destId="{76CB23F6-C571-4C34-936F-B13F8EA8F18E}" srcOrd="3" destOrd="0" presId="urn:microsoft.com/office/officeart/2005/8/layout/cycle4"/>
    <dgm:cxn modelId="{2D0D0415-06F9-4C45-AFA7-E822882F8CFC}" type="presParOf" srcId="{BD4C6761-9D0F-4A4B-A02D-E50E93C520A3}" destId="{6E0DBAD3-A5BC-4B0A-A3EC-32F6F8CD3240}" srcOrd="4" destOrd="0" presId="urn:microsoft.com/office/officeart/2005/8/layout/cycle4"/>
    <dgm:cxn modelId="{371391A4-41EE-4A72-B8E9-0104A900B3C3}" type="presParOf" srcId="{FB62ECE7-55AE-4AC3-BDDE-06B18DC86BEE}" destId="{B0E9F043-80CE-4F08-91BA-D3D9F6D1E47D}" srcOrd="2" destOrd="0" presId="urn:microsoft.com/office/officeart/2005/8/layout/cycle4"/>
    <dgm:cxn modelId="{FE29232F-95EA-4F16-927E-4D54285D7405}" type="presParOf" srcId="{FB62ECE7-55AE-4AC3-BDDE-06B18DC86BEE}" destId="{8AA5C5AA-4AFE-4C53-A542-8572D84AA314}" srcOrd="3" destOrd="0" presId="urn:microsoft.com/office/officeart/2005/8/layout/cycle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A379F2-4C59-4231-82A8-C99426957906}">
      <dsp:nvSpPr>
        <dsp:cNvPr id="0" name=""/>
        <dsp:cNvSpPr/>
      </dsp:nvSpPr>
      <dsp:spPr>
        <a:xfrm rot="10800000">
          <a:off x="848143" y="2376"/>
          <a:ext cx="5809412" cy="761198"/>
        </a:xfrm>
        <a:prstGeom prst="homePlate">
          <a:avLst/>
        </a:prstGeom>
        <a:solidFill>
          <a:srgbClr val="00644A"/>
        </a:solidFill>
        <a:ln>
          <a:noFill/>
        </a:ln>
        <a:effectLst>
          <a:outerShdw blurRad="76200" dir="18900000" sy="23000" kx="-1200000" algn="bl" rotWithShape="0">
            <a:prstClr val="black">
              <a:alpha val="2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35667" tIns="60960" rIns="113792" bIns="60960" numCol="1" spcCol="1270" anchor="ctr" anchorCtr="0">
          <a:noAutofit/>
        </a:bodyPr>
        <a:lstStyle/>
        <a:p>
          <a:pPr marL="0" lvl="0" indent="0" algn="l" defTabSz="711200" rtl="0">
            <a:lnSpc>
              <a:spcPct val="90000"/>
            </a:lnSpc>
            <a:spcBef>
              <a:spcPct val="0"/>
            </a:spcBef>
            <a:spcAft>
              <a:spcPct val="35000"/>
            </a:spcAft>
            <a:buNone/>
          </a:pPr>
          <a:r>
            <a:rPr lang="en-US" sz="1600" b="1" kern="1200" dirty="0">
              <a:solidFill>
                <a:schemeClr val="bg1"/>
              </a:solidFill>
              <a:latin typeface="Franklin Gothic Book" panose="020B0503020102020204" pitchFamily="34" charset="0"/>
            </a:rPr>
            <a:t>Focused:  </a:t>
          </a:r>
          <a:r>
            <a:rPr lang="en-US" sz="1600" b="0" kern="1200" dirty="0">
              <a:solidFill>
                <a:schemeClr val="bg1"/>
              </a:solidFill>
              <a:latin typeface="Franklin Gothic Book" panose="020B0503020102020204" pitchFamily="34" charset="0"/>
            </a:rPr>
            <a:t>The</a:t>
          </a:r>
          <a:r>
            <a:rPr lang="en-US" sz="1600" b="1" kern="1200" dirty="0">
              <a:solidFill>
                <a:schemeClr val="bg1"/>
              </a:solidFill>
              <a:latin typeface="Franklin Gothic Book" panose="020B0503020102020204" pitchFamily="34" charset="0"/>
            </a:rPr>
            <a:t> </a:t>
          </a:r>
          <a:r>
            <a:rPr lang="en-US" sz="1600" kern="1200" dirty="0">
              <a:solidFill>
                <a:schemeClr val="bg1"/>
              </a:solidFill>
              <a:latin typeface="Franklin Gothic Book" panose="020B0503020102020204" pitchFamily="34" charset="0"/>
            </a:rPr>
            <a:t>BPS Team is dedicated to program business</a:t>
          </a:r>
        </a:p>
      </dsp:txBody>
      <dsp:txXfrm rot="10800000">
        <a:off x="1038442" y="2376"/>
        <a:ext cx="5619113" cy="761198"/>
      </dsp:txXfrm>
    </dsp:sp>
    <dsp:sp modelId="{E97430A3-47B6-41DA-B222-BFDC5B2AB262}">
      <dsp:nvSpPr>
        <dsp:cNvPr id="0" name=""/>
        <dsp:cNvSpPr/>
      </dsp:nvSpPr>
      <dsp:spPr>
        <a:xfrm>
          <a:off x="383143" y="2376"/>
          <a:ext cx="761198" cy="761198"/>
        </a:xfrm>
        <a:prstGeom prst="ellipse">
          <a:avLst/>
        </a:prstGeom>
        <a:blipFill rotWithShape="1">
          <a:blip xmlns:r="http://schemas.openxmlformats.org/officeDocument/2006/relationships" r:embed="rId1">
            <a:duotone>
              <a:schemeClr val="accent1">
                <a:hueOff val="0"/>
                <a:satOff val="0"/>
                <a:lumOff val="0"/>
                <a:alphaOff val="0"/>
                <a:shade val="20000"/>
                <a:satMod val="200000"/>
              </a:schemeClr>
              <a:schemeClr val="accent1">
                <a:hueOff val="0"/>
                <a:satOff val="0"/>
                <a:lumOff val="0"/>
                <a:alphaOff val="0"/>
                <a:tint val="12000"/>
                <a:satMod val="190000"/>
              </a:schemeClr>
            </a:duotone>
          </a:blip>
          <a:stretch>
            <a:fillRect/>
          </a:stretch>
        </a:blipFill>
        <a:ln w="6350" cap="flat" cmpd="sng" algn="ctr">
          <a:solidFill>
            <a:schemeClr val="lt1">
              <a:hueOff val="0"/>
              <a:satOff val="0"/>
              <a:lumOff val="0"/>
              <a:alphaOff val="0"/>
            </a:schemeClr>
          </a:solidFill>
          <a:prstDash val="solid"/>
          <a:miter lim="800000"/>
        </a:ln>
        <a:effectLst>
          <a:outerShdw blurRad="50800" dist="38100" dir="8100000" algn="tr" rotWithShape="0">
            <a:prstClr val="black">
              <a:alpha val="40000"/>
            </a:prstClr>
          </a:outerShdw>
        </a:effectLst>
      </dsp:spPr>
      <dsp:style>
        <a:lnRef idx="1">
          <a:scrgbClr r="0" g="0" b="0"/>
        </a:lnRef>
        <a:fillRef idx="1">
          <a:scrgbClr r="0" g="0" b="0"/>
        </a:fillRef>
        <a:effectRef idx="1">
          <a:scrgbClr r="0" g="0" b="0"/>
        </a:effectRef>
        <a:fontRef idx="minor"/>
      </dsp:style>
    </dsp:sp>
    <dsp:sp modelId="{2B72C2B5-7C0A-4124-8B4D-B38F3713100F}">
      <dsp:nvSpPr>
        <dsp:cNvPr id="0" name=""/>
        <dsp:cNvSpPr/>
      </dsp:nvSpPr>
      <dsp:spPr>
        <a:xfrm rot="10800000">
          <a:off x="848143" y="990798"/>
          <a:ext cx="5809412" cy="761198"/>
        </a:xfrm>
        <a:prstGeom prst="homePlate">
          <a:avLst/>
        </a:prstGeom>
        <a:solidFill>
          <a:srgbClr val="1D693A"/>
        </a:solidFill>
        <a:ln>
          <a:noFill/>
        </a:ln>
        <a:effectLst>
          <a:outerShdw blurRad="76200" dir="18900000" sy="23000" kx="-1200000" algn="bl" rotWithShape="0">
            <a:prstClr val="black">
              <a:alpha val="2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35667" tIns="60960" rIns="113792" bIns="60960" numCol="1" spcCol="1270" anchor="ctr" anchorCtr="0">
          <a:noAutofit/>
        </a:bodyPr>
        <a:lstStyle/>
        <a:p>
          <a:pPr marL="0" lvl="0" indent="0" algn="l" defTabSz="711200" rtl="0">
            <a:lnSpc>
              <a:spcPct val="90000"/>
            </a:lnSpc>
            <a:spcBef>
              <a:spcPct val="0"/>
            </a:spcBef>
            <a:spcAft>
              <a:spcPct val="35000"/>
            </a:spcAft>
            <a:buNone/>
          </a:pPr>
          <a:r>
            <a:rPr lang="en-US" sz="1600" b="1" kern="1200" dirty="0">
              <a:solidFill>
                <a:schemeClr val="bg1"/>
              </a:solidFill>
              <a:latin typeface="Franklin Gothic Book" panose="020B0503020102020204" pitchFamily="34" charset="0"/>
            </a:rPr>
            <a:t>Innovative:  </a:t>
          </a:r>
          <a:r>
            <a:rPr lang="en-US" sz="1600" kern="1200" dirty="0">
              <a:solidFill>
                <a:schemeClr val="bg1"/>
              </a:solidFill>
              <a:latin typeface="Franklin Gothic Book" panose="020B0503020102020204" pitchFamily="34" charset="0"/>
            </a:rPr>
            <a:t>We help our Partners grow through system solutions, geographic expansion, and product development </a:t>
          </a:r>
        </a:p>
      </dsp:txBody>
      <dsp:txXfrm rot="10800000">
        <a:off x="1038442" y="990798"/>
        <a:ext cx="5619113" cy="761198"/>
      </dsp:txXfrm>
    </dsp:sp>
    <dsp:sp modelId="{E33D1C00-2F5B-479A-BDFC-94FBB7F0A0F6}">
      <dsp:nvSpPr>
        <dsp:cNvPr id="0" name=""/>
        <dsp:cNvSpPr/>
      </dsp:nvSpPr>
      <dsp:spPr>
        <a:xfrm>
          <a:off x="383143" y="990798"/>
          <a:ext cx="761198" cy="761198"/>
        </a:xfrm>
        <a:prstGeom prst="ellipse">
          <a:avLst/>
        </a:prstGeom>
        <a:blipFill rotWithShape="1">
          <a:blip xmlns:r="http://schemas.openxmlformats.org/officeDocument/2006/relationships" r:embed="rId2">
            <a:duotone>
              <a:schemeClr val="accent1">
                <a:hueOff val="18084"/>
                <a:satOff val="-695"/>
                <a:lumOff val="2442"/>
                <a:alphaOff val="0"/>
                <a:shade val="20000"/>
                <a:satMod val="200000"/>
              </a:schemeClr>
              <a:schemeClr val="accent1">
                <a:hueOff val="18084"/>
                <a:satOff val="-695"/>
                <a:lumOff val="2442"/>
                <a:alphaOff val="0"/>
                <a:tint val="12000"/>
                <a:satMod val="190000"/>
              </a:schemeClr>
            </a:duotone>
          </a:blip>
          <a:stretch>
            <a:fillRect/>
          </a:stretch>
        </a:blipFill>
        <a:ln w="6350" cap="flat" cmpd="sng" algn="ctr">
          <a:solidFill>
            <a:schemeClr val="lt1">
              <a:hueOff val="0"/>
              <a:satOff val="0"/>
              <a:lumOff val="0"/>
              <a:alphaOff val="0"/>
            </a:schemeClr>
          </a:solidFill>
          <a:prstDash val="solid"/>
          <a:miter lim="800000"/>
        </a:ln>
        <a:effectLst>
          <a:outerShdw blurRad="50800" dist="38100" dir="8100000" algn="tr" rotWithShape="0">
            <a:prstClr val="black">
              <a:alpha val="40000"/>
            </a:prstClr>
          </a:outerShdw>
        </a:effectLst>
      </dsp:spPr>
      <dsp:style>
        <a:lnRef idx="1">
          <a:scrgbClr r="0" g="0" b="0"/>
        </a:lnRef>
        <a:fillRef idx="1">
          <a:scrgbClr r="0" g="0" b="0"/>
        </a:fillRef>
        <a:effectRef idx="1">
          <a:scrgbClr r="0" g="0" b="0"/>
        </a:effectRef>
        <a:fontRef idx="minor"/>
      </dsp:style>
    </dsp:sp>
    <dsp:sp modelId="{EDC310BD-C933-46E0-A90A-1D2C63770E2B}">
      <dsp:nvSpPr>
        <dsp:cNvPr id="0" name=""/>
        <dsp:cNvSpPr/>
      </dsp:nvSpPr>
      <dsp:spPr>
        <a:xfrm rot="10800000">
          <a:off x="848143" y="1979219"/>
          <a:ext cx="5809412" cy="761198"/>
        </a:xfrm>
        <a:prstGeom prst="homePlate">
          <a:avLst/>
        </a:prstGeom>
        <a:solidFill>
          <a:srgbClr val="2F9157"/>
        </a:solidFill>
        <a:ln>
          <a:noFill/>
        </a:ln>
        <a:effectLst>
          <a:outerShdw blurRad="76200" dir="18900000" sy="23000" kx="-1200000" algn="bl" rotWithShape="0">
            <a:prstClr val="black">
              <a:alpha val="2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35667" tIns="60960" rIns="113792" bIns="60960" numCol="1" spcCol="1270" anchor="ctr" anchorCtr="0">
          <a:noAutofit/>
        </a:bodyPr>
        <a:lstStyle/>
        <a:p>
          <a:pPr marL="0" lvl="0" indent="0" algn="l" defTabSz="711200" rtl="0">
            <a:lnSpc>
              <a:spcPct val="90000"/>
            </a:lnSpc>
            <a:spcBef>
              <a:spcPct val="0"/>
            </a:spcBef>
            <a:spcAft>
              <a:spcPct val="35000"/>
            </a:spcAft>
            <a:buNone/>
          </a:pPr>
          <a:r>
            <a:rPr lang="en-US" sz="1600" b="1" kern="1200" dirty="0">
              <a:solidFill>
                <a:schemeClr val="bg1"/>
              </a:solidFill>
              <a:latin typeface="Franklin Gothic Book" panose="020B0503020102020204" pitchFamily="34" charset="0"/>
            </a:rPr>
            <a:t>Responsive:  </a:t>
          </a:r>
          <a:r>
            <a:rPr lang="en-US" sz="1600" kern="1200" dirty="0">
              <a:solidFill>
                <a:schemeClr val="bg1"/>
              </a:solidFill>
              <a:latin typeface="Franklin Gothic Book" panose="020B0503020102020204" pitchFamily="34" charset="0"/>
            </a:rPr>
            <a:t>Our flat structure and direct access to the Leadership Team creates a nimble culture that allows our Partners to be opportunistic</a:t>
          </a:r>
        </a:p>
      </dsp:txBody>
      <dsp:txXfrm rot="10800000">
        <a:off x="1038442" y="1979219"/>
        <a:ext cx="5619113" cy="761198"/>
      </dsp:txXfrm>
    </dsp:sp>
    <dsp:sp modelId="{753A6909-732D-4528-9453-B501D23D674B}">
      <dsp:nvSpPr>
        <dsp:cNvPr id="0" name=""/>
        <dsp:cNvSpPr/>
      </dsp:nvSpPr>
      <dsp:spPr>
        <a:xfrm>
          <a:off x="383143" y="1979219"/>
          <a:ext cx="761198" cy="761198"/>
        </a:xfrm>
        <a:prstGeom prst="ellipse">
          <a:avLst/>
        </a:prstGeom>
        <a:blipFill rotWithShape="1">
          <a:blip xmlns:r="http://schemas.openxmlformats.org/officeDocument/2006/relationships" r:embed="rId3">
            <a:duotone>
              <a:schemeClr val="accent1">
                <a:hueOff val="36168"/>
                <a:satOff val="-1390"/>
                <a:lumOff val="4885"/>
                <a:alphaOff val="0"/>
                <a:shade val="20000"/>
                <a:satMod val="200000"/>
              </a:schemeClr>
              <a:schemeClr val="accent1">
                <a:hueOff val="36168"/>
                <a:satOff val="-1390"/>
                <a:lumOff val="4885"/>
                <a:alphaOff val="0"/>
                <a:tint val="12000"/>
                <a:satMod val="190000"/>
              </a:schemeClr>
            </a:duotone>
          </a:blip>
          <a:stretch>
            <a:fillRect/>
          </a:stretch>
        </a:blipFill>
        <a:ln w="6350" cap="flat" cmpd="sng" algn="ctr">
          <a:solidFill>
            <a:schemeClr val="lt1">
              <a:hueOff val="0"/>
              <a:satOff val="0"/>
              <a:lumOff val="0"/>
              <a:alphaOff val="0"/>
            </a:schemeClr>
          </a:solidFill>
          <a:prstDash val="solid"/>
          <a:miter lim="800000"/>
        </a:ln>
        <a:effectLst>
          <a:outerShdw blurRad="50800" dist="38100" dir="8100000" algn="tr" rotWithShape="0">
            <a:prstClr val="black">
              <a:alpha val="40000"/>
            </a:prstClr>
          </a:outerShdw>
        </a:effectLst>
      </dsp:spPr>
      <dsp:style>
        <a:lnRef idx="1">
          <a:scrgbClr r="0" g="0" b="0"/>
        </a:lnRef>
        <a:fillRef idx="1">
          <a:scrgbClr r="0" g="0" b="0"/>
        </a:fillRef>
        <a:effectRef idx="1">
          <a:scrgbClr r="0" g="0" b="0"/>
        </a:effectRef>
        <a:fontRef idx="minor"/>
      </dsp:style>
    </dsp:sp>
    <dsp:sp modelId="{87BCAE3B-6DD3-47A8-8550-8DAE23726EFD}">
      <dsp:nvSpPr>
        <dsp:cNvPr id="0" name=""/>
        <dsp:cNvSpPr/>
      </dsp:nvSpPr>
      <dsp:spPr>
        <a:xfrm rot="10800000">
          <a:off x="848143" y="2967641"/>
          <a:ext cx="5809412" cy="761198"/>
        </a:xfrm>
        <a:prstGeom prst="homePlate">
          <a:avLst/>
        </a:prstGeom>
        <a:solidFill>
          <a:srgbClr val="77A986"/>
        </a:solidFill>
        <a:ln>
          <a:noFill/>
        </a:ln>
        <a:effectLst>
          <a:outerShdw blurRad="76200" dir="18900000" sy="23000" kx="-1200000" algn="bl" rotWithShape="0">
            <a:prstClr val="black">
              <a:alpha val="2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35667" tIns="60960" rIns="113792" bIns="60960" numCol="1" spcCol="1270" anchor="ctr" anchorCtr="0">
          <a:noAutofit/>
        </a:bodyPr>
        <a:lstStyle/>
        <a:p>
          <a:pPr marL="0" lvl="0" indent="0" algn="l" defTabSz="711200" rtl="0">
            <a:lnSpc>
              <a:spcPct val="90000"/>
            </a:lnSpc>
            <a:spcBef>
              <a:spcPct val="0"/>
            </a:spcBef>
            <a:spcAft>
              <a:spcPct val="35000"/>
            </a:spcAft>
            <a:buNone/>
          </a:pPr>
          <a:r>
            <a:rPr lang="en-US" sz="1600" b="1" kern="1200" dirty="0">
              <a:solidFill>
                <a:schemeClr val="bg1"/>
              </a:solidFill>
              <a:latin typeface="Franklin Gothic Book" panose="020B0503020102020204" pitchFamily="34" charset="0"/>
            </a:rPr>
            <a:t>Service Oriented:  </a:t>
          </a:r>
          <a:r>
            <a:rPr lang="en-US" sz="1600" kern="1200" dirty="0">
              <a:solidFill>
                <a:schemeClr val="bg1"/>
              </a:solidFill>
              <a:latin typeface="Franklin Gothic Book" panose="020B0503020102020204" pitchFamily="34" charset="0"/>
            </a:rPr>
            <a:t>We deliver and measure our Underwriting and Claims responsiveness to uniquely ensure our Partners’ needs are met</a:t>
          </a:r>
        </a:p>
      </dsp:txBody>
      <dsp:txXfrm rot="10800000">
        <a:off x="1038442" y="2967641"/>
        <a:ext cx="5619113" cy="761198"/>
      </dsp:txXfrm>
    </dsp:sp>
    <dsp:sp modelId="{B59FC6AE-B185-4AF9-85B4-16D9F9409B52}">
      <dsp:nvSpPr>
        <dsp:cNvPr id="0" name=""/>
        <dsp:cNvSpPr/>
      </dsp:nvSpPr>
      <dsp:spPr>
        <a:xfrm>
          <a:off x="383143" y="2967641"/>
          <a:ext cx="761198" cy="761198"/>
        </a:xfrm>
        <a:prstGeom prst="ellipse">
          <a:avLst/>
        </a:prstGeom>
        <a:blipFill rotWithShape="1">
          <a:blip xmlns:r="http://schemas.openxmlformats.org/officeDocument/2006/relationships" r:embed="rId4">
            <a:duotone>
              <a:schemeClr val="accent1">
                <a:hueOff val="54253"/>
                <a:satOff val="-2085"/>
                <a:lumOff val="7327"/>
                <a:alphaOff val="0"/>
                <a:shade val="20000"/>
                <a:satMod val="200000"/>
              </a:schemeClr>
              <a:schemeClr val="accent1">
                <a:hueOff val="54253"/>
                <a:satOff val="-2085"/>
                <a:lumOff val="7327"/>
                <a:alphaOff val="0"/>
                <a:tint val="12000"/>
                <a:satMod val="190000"/>
              </a:schemeClr>
            </a:duotone>
          </a:blip>
          <a:stretch>
            <a:fillRect/>
          </a:stretch>
        </a:blipFill>
        <a:ln w="6350" cap="flat" cmpd="sng" algn="ctr">
          <a:solidFill>
            <a:schemeClr val="lt1">
              <a:hueOff val="0"/>
              <a:satOff val="0"/>
              <a:lumOff val="0"/>
              <a:alphaOff val="0"/>
            </a:schemeClr>
          </a:solidFill>
          <a:prstDash val="solid"/>
          <a:miter lim="800000"/>
        </a:ln>
        <a:effectLst>
          <a:outerShdw blurRad="50800" dist="38100" dir="8100000" algn="tr" rotWithShape="0">
            <a:prstClr val="black">
              <a:alpha val="40000"/>
            </a:prstClr>
          </a:outerShdw>
        </a:effectLst>
      </dsp:spPr>
      <dsp:style>
        <a:lnRef idx="1">
          <a:scrgbClr r="0" g="0" b="0"/>
        </a:lnRef>
        <a:fillRef idx="1">
          <a:scrgbClr r="0" g="0" b="0"/>
        </a:fillRef>
        <a:effectRef idx="1">
          <a:scrgbClr r="0" g="0" b="0"/>
        </a:effectRef>
        <a:fontRef idx="minor"/>
      </dsp:style>
    </dsp:sp>
    <dsp:sp modelId="{2972049E-A8D9-41D7-8A6E-925CFA52CB90}">
      <dsp:nvSpPr>
        <dsp:cNvPr id="0" name=""/>
        <dsp:cNvSpPr/>
      </dsp:nvSpPr>
      <dsp:spPr>
        <a:xfrm rot="10800000">
          <a:off x="848143" y="3956062"/>
          <a:ext cx="5809412" cy="761198"/>
        </a:xfrm>
        <a:prstGeom prst="homePlate">
          <a:avLst/>
        </a:prstGeom>
        <a:solidFill>
          <a:srgbClr val="A7B9A7"/>
        </a:solidFill>
        <a:ln>
          <a:noFill/>
        </a:ln>
        <a:effectLst>
          <a:outerShdw blurRad="76200" dir="18900000" sy="23000" kx="-1200000" algn="bl" rotWithShape="0">
            <a:prstClr val="black">
              <a:alpha val="2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35667" tIns="60960" rIns="113792" bIns="60960" numCol="1" spcCol="1270" anchor="ctr" anchorCtr="0">
          <a:noAutofit/>
        </a:bodyPr>
        <a:lstStyle/>
        <a:p>
          <a:pPr marL="0" lvl="0" indent="0" algn="l" defTabSz="711200" rtl="0">
            <a:lnSpc>
              <a:spcPct val="90000"/>
            </a:lnSpc>
            <a:spcBef>
              <a:spcPct val="0"/>
            </a:spcBef>
            <a:spcAft>
              <a:spcPct val="35000"/>
            </a:spcAft>
            <a:buNone/>
          </a:pPr>
          <a:r>
            <a:rPr lang="en-US" sz="1600" b="1" kern="1200" dirty="0">
              <a:solidFill>
                <a:schemeClr val="tx1">
                  <a:lumMod val="65000"/>
                  <a:lumOff val="35000"/>
                </a:schemeClr>
              </a:solidFill>
              <a:latin typeface="Franklin Gothic Book" panose="020B0503020102020204" pitchFamily="34" charset="0"/>
            </a:rPr>
            <a:t>Trustworthy:  </a:t>
          </a:r>
          <a:r>
            <a:rPr lang="en-US" sz="1600" kern="1200" dirty="0">
              <a:solidFill>
                <a:schemeClr val="tx1">
                  <a:lumMod val="65000"/>
                  <a:lumOff val="35000"/>
                </a:schemeClr>
              </a:solidFill>
              <a:latin typeface="Franklin Gothic Book" panose="020B0503020102020204" pitchFamily="34" charset="0"/>
            </a:rPr>
            <a:t>We are transparent &amp; collaborative with our Partners allowing them to be more successful </a:t>
          </a:r>
        </a:p>
      </dsp:txBody>
      <dsp:txXfrm rot="10800000">
        <a:off x="1038442" y="3956062"/>
        <a:ext cx="5619113" cy="761198"/>
      </dsp:txXfrm>
    </dsp:sp>
    <dsp:sp modelId="{3C7F50B7-1A73-42D2-A315-5FC2CABF0E81}">
      <dsp:nvSpPr>
        <dsp:cNvPr id="0" name=""/>
        <dsp:cNvSpPr/>
      </dsp:nvSpPr>
      <dsp:spPr>
        <a:xfrm>
          <a:off x="383143" y="3956062"/>
          <a:ext cx="761198" cy="761198"/>
        </a:xfrm>
        <a:prstGeom prst="ellipse">
          <a:avLst/>
        </a:prstGeom>
        <a:blipFill rotWithShape="1">
          <a:blip xmlns:r="http://schemas.openxmlformats.org/officeDocument/2006/relationships" r:embed="rId5">
            <a:duotone>
              <a:schemeClr val="accent1">
                <a:hueOff val="72337"/>
                <a:satOff val="-2780"/>
                <a:lumOff val="9770"/>
                <a:alphaOff val="0"/>
                <a:shade val="20000"/>
                <a:satMod val="200000"/>
              </a:schemeClr>
              <a:schemeClr val="accent1">
                <a:hueOff val="72337"/>
                <a:satOff val="-2780"/>
                <a:lumOff val="9770"/>
                <a:alphaOff val="0"/>
                <a:tint val="12000"/>
                <a:satMod val="190000"/>
              </a:schemeClr>
            </a:duotone>
          </a:blip>
          <a:stretch>
            <a:fillRect/>
          </a:stretch>
        </a:blipFill>
        <a:ln w="6350" cap="flat" cmpd="sng" algn="ctr">
          <a:solidFill>
            <a:schemeClr val="lt1">
              <a:hueOff val="0"/>
              <a:satOff val="0"/>
              <a:lumOff val="0"/>
              <a:alphaOff val="0"/>
            </a:schemeClr>
          </a:solidFill>
          <a:prstDash val="solid"/>
          <a:miter lim="800000"/>
        </a:ln>
        <a:effectLst>
          <a:outerShdw blurRad="50800" dist="38100" dir="8100000" algn="tr" rotWithShape="0">
            <a:prstClr val="black">
              <a:alpha val="40000"/>
            </a:prstClr>
          </a:outerShdw>
        </a:effectLst>
      </dsp:spPr>
      <dsp:style>
        <a:lnRef idx="1">
          <a:scrgbClr r="0" g="0" b="0"/>
        </a:lnRef>
        <a:fillRef idx="1">
          <a:scrgbClr r="0" g="0" b="0"/>
        </a:fillRef>
        <a:effectRef idx="1">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6E0E56-D100-4052-A16D-2DF7DE207CD7}">
      <dsp:nvSpPr>
        <dsp:cNvPr id="0" name=""/>
        <dsp:cNvSpPr/>
      </dsp:nvSpPr>
      <dsp:spPr>
        <a:xfrm>
          <a:off x="0" y="504331"/>
          <a:ext cx="6229350" cy="431730"/>
        </a:xfrm>
        <a:prstGeom prst="roundRect">
          <a:avLst/>
        </a:prstGeom>
        <a:solidFill>
          <a:srgbClr val="18563F"/>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t>Robust, credible data sets</a:t>
          </a:r>
        </a:p>
      </dsp:txBody>
      <dsp:txXfrm>
        <a:off x="21075" y="525406"/>
        <a:ext cx="6187200" cy="389580"/>
      </dsp:txXfrm>
    </dsp:sp>
    <dsp:sp modelId="{6210AC56-1034-4AA8-B8AE-4480618C37E3}">
      <dsp:nvSpPr>
        <dsp:cNvPr id="0" name=""/>
        <dsp:cNvSpPr/>
      </dsp:nvSpPr>
      <dsp:spPr>
        <a:xfrm>
          <a:off x="0" y="987901"/>
          <a:ext cx="6229350" cy="431730"/>
        </a:xfrm>
        <a:prstGeom prst="roundRect">
          <a:avLst/>
        </a:prstGeom>
        <a:solidFill>
          <a:srgbClr val="18563F"/>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Underwriting acumen and expertise</a:t>
          </a:r>
        </a:p>
      </dsp:txBody>
      <dsp:txXfrm>
        <a:off x="21075" y="1008976"/>
        <a:ext cx="6187200" cy="389580"/>
      </dsp:txXfrm>
    </dsp:sp>
    <dsp:sp modelId="{C9BD7133-54E3-4634-847B-51BD62F3080D}">
      <dsp:nvSpPr>
        <dsp:cNvPr id="0" name=""/>
        <dsp:cNvSpPr/>
      </dsp:nvSpPr>
      <dsp:spPr>
        <a:xfrm>
          <a:off x="0" y="1471471"/>
          <a:ext cx="6229350" cy="431730"/>
        </a:xfrm>
        <a:prstGeom prst="roundRect">
          <a:avLst/>
        </a:prstGeom>
        <a:solidFill>
          <a:srgbClr val="18563F"/>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t>Niche portfolios: specialty GL, inland marine, low-CAT property</a:t>
          </a:r>
        </a:p>
      </dsp:txBody>
      <dsp:txXfrm>
        <a:off x="21075" y="1492546"/>
        <a:ext cx="6187200" cy="389580"/>
      </dsp:txXfrm>
    </dsp:sp>
    <dsp:sp modelId="{958ABAA4-3BB2-4665-8B42-69E4126428CB}">
      <dsp:nvSpPr>
        <dsp:cNvPr id="0" name=""/>
        <dsp:cNvSpPr/>
      </dsp:nvSpPr>
      <dsp:spPr>
        <a:xfrm>
          <a:off x="0" y="1955041"/>
          <a:ext cx="6229350" cy="431730"/>
        </a:xfrm>
        <a:prstGeom prst="roundRect">
          <a:avLst/>
        </a:prstGeom>
        <a:solidFill>
          <a:srgbClr val="18563F"/>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Consistent profitability</a:t>
          </a:r>
        </a:p>
      </dsp:txBody>
      <dsp:txXfrm>
        <a:off x="21075" y="1976116"/>
        <a:ext cx="6187200" cy="389580"/>
      </dsp:txXfrm>
    </dsp:sp>
    <dsp:sp modelId="{EAAA3A78-F43C-4702-B6EB-443062BEC49C}">
      <dsp:nvSpPr>
        <dsp:cNvPr id="0" name=""/>
        <dsp:cNvSpPr/>
      </dsp:nvSpPr>
      <dsp:spPr>
        <a:xfrm>
          <a:off x="0" y="2438611"/>
          <a:ext cx="6229350" cy="431730"/>
        </a:xfrm>
        <a:prstGeom prst="roundRect">
          <a:avLst/>
        </a:prstGeom>
        <a:solidFill>
          <a:srgbClr val="18563F"/>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Long-term, collaborative partnerships</a:t>
          </a:r>
        </a:p>
      </dsp:txBody>
      <dsp:txXfrm>
        <a:off x="21075" y="2459686"/>
        <a:ext cx="6187200" cy="389580"/>
      </dsp:txXfrm>
    </dsp:sp>
    <dsp:sp modelId="{115D6C1E-3024-44A2-B9DE-6C3C30807DDE}">
      <dsp:nvSpPr>
        <dsp:cNvPr id="0" name=""/>
        <dsp:cNvSpPr/>
      </dsp:nvSpPr>
      <dsp:spPr>
        <a:xfrm>
          <a:off x="0" y="2922181"/>
          <a:ext cx="6229350" cy="431730"/>
        </a:xfrm>
        <a:prstGeom prst="roundRect">
          <a:avLst/>
        </a:prstGeom>
        <a:solidFill>
          <a:srgbClr val="18563F"/>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Strong distribution relationships</a:t>
          </a:r>
        </a:p>
      </dsp:txBody>
      <dsp:txXfrm>
        <a:off x="21075" y="2943256"/>
        <a:ext cx="6187200" cy="389580"/>
      </dsp:txXfrm>
    </dsp:sp>
    <dsp:sp modelId="{5A9A7ADE-8011-44FF-AC97-25AC6D105BFD}">
      <dsp:nvSpPr>
        <dsp:cNvPr id="0" name=""/>
        <dsp:cNvSpPr/>
      </dsp:nvSpPr>
      <dsp:spPr>
        <a:xfrm>
          <a:off x="0" y="3405751"/>
          <a:ext cx="6229350" cy="431730"/>
        </a:xfrm>
        <a:prstGeom prst="roundRect">
          <a:avLst/>
        </a:prstGeom>
        <a:solidFill>
          <a:srgbClr val="18563F"/>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Partners in search of risk-bearing capacity</a:t>
          </a:r>
        </a:p>
      </dsp:txBody>
      <dsp:txXfrm>
        <a:off x="21075" y="3426826"/>
        <a:ext cx="6187200" cy="38958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D44DFE-44B7-404D-BE7B-CEA047EDCC26}">
      <dsp:nvSpPr>
        <dsp:cNvPr id="0" name=""/>
        <dsp:cNvSpPr/>
      </dsp:nvSpPr>
      <dsp:spPr>
        <a:xfrm>
          <a:off x="4522456" y="3160775"/>
          <a:ext cx="2792743" cy="1487424"/>
        </a:xfrm>
        <a:prstGeom prst="roundRect">
          <a:avLst>
            <a:gd name="adj" fmla="val 10000"/>
          </a:avLst>
        </a:prstGeom>
        <a:solidFill>
          <a:schemeClr val="bg1">
            <a:lumMod val="95000"/>
          </a:schemeClr>
        </a:solidFill>
        <a:ln w="25400" cap="flat" cmpd="sng" algn="ctr">
          <a:solidFill>
            <a:schemeClr val="accent4"/>
          </a:solidFill>
          <a:prstDash val="solid"/>
        </a:ln>
        <a:effectLst>
          <a:innerShdw blurRad="63500" dist="50800" dir="18900000">
            <a:prstClr val="black">
              <a:alpha val="50000"/>
            </a:prstClr>
          </a:innerShdw>
        </a:effectLst>
        <a:scene3d>
          <a:camera prst="orthographicFront">
            <a:rot lat="0" lon="0" rev="0"/>
          </a:camera>
          <a:lightRig rig="contrasting" dir="t">
            <a:rot lat="0" lon="0" rev="1200000"/>
          </a:lightRig>
        </a:scene3d>
        <a:sp3d z="-300000"/>
      </dsp:spPr>
      <dsp:style>
        <a:lnRef idx="2">
          <a:schemeClr val="accent4"/>
        </a:lnRef>
        <a:fillRef idx="1">
          <a:schemeClr val="lt1"/>
        </a:fillRef>
        <a:effectRef idx="0">
          <a:schemeClr val="accent4"/>
        </a:effectRef>
        <a:fontRef idx="minor">
          <a:schemeClr val="dk1"/>
        </a:fontRef>
      </dsp:style>
      <dsp:txBody>
        <a:bodyPr spcFirstLastPara="0" vert="horz" wrap="square" lIns="60960" tIns="60960" rIns="60960" bIns="60960" numCol="1" spcCol="1270" anchor="t" anchorCtr="0">
          <a:noAutofit/>
        </a:bodyPr>
        <a:lstStyle/>
        <a:p>
          <a:pPr marL="171450" lvl="1" indent="-171450" algn="l" defTabSz="711200">
            <a:lnSpc>
              <a:spcPct val="90000"/>
            </a:lnSpc>
            <a:spcBef>
              <a:spcPct val="0"/>
            </a:spcBef>
            <a:spcAft>
              <a:spcPct val="15000"/>
            </a:spcAft>
            <a:buChar char="•"/>
          </a:pPr>
          <a:endParaRPr lang="en-US" sz="1600" kern="1200" dirty="0">
            <a:latin typeface="Franklin Gothic Book" panose="020B0503020102020204" pitchFamily="34" charset="0"/>
          </a:endParaRPr>
        </a:p>
      </dsp:txBody>
      <dsp:txXfrm>
        <a:off x="5392953" y="3565305"/>
        <a:ext cx="1889572" cy="1050220"/>
      </dsp:txXfrm>
    </dsp:sp>
    <dsp:sp modelId="{52B78167-5111-464B-9DBD-2D229B2E6842}">
      <dsp:nvSpPr>
        <dsp:cNvPr id="0" name=""/>
        <dsp:cNvSpPr/>
      </dsp:nvSpPr>
      <dsp:spPr>
        <a:xfrm>
          <a:off x="171069" y="3122251"/>
          <a:ext cx="2930355" cy="1487424"/>
        </a:xfrm>
        <a:prstGeom prst="roundRect">
          <a:avLst>
            <a:gd name="adj" fmla="val 10000"/>
          </a:avLst>
        </a:prstGeom>
        <a:solidFill>
          <a:schemeClr val="bg1">
            <a:lumMod val="95000"/>
          </a:schemeClr>
        </a:solidFill>
        <a:ln w="25400" cap="flat" cmpd="sng" algn="ctr">
          <a:solidFill>
            <a:schemeClr val="accent4"/>
          </a:solidFill>
          <a:prstDash val="solid"/>
        </a:ln>
        <a:effectLst>
          <a:innerShdw blurRad="63500" dist="50800" dir="13500000">
            <a:prstClr val="black">
              <a:alpha val="50000"/>
            </a:prstClr>
          </a:innerShdw>
        </a:effectLst>
        <a:scene3d>
          <a:camera prst="orthographicFront">
            <a:rot lat="0" lon="0" rev="0"/>
          </a:camera>
          <a:lightRig rig="contrasting" dir="t">
            <a:rot lat="0" lon="0" rev="1200000"/>
          </a:lightRig>
        </a:scene3d>
        <a:sp3d z="-300000"/>
      </dsp:spPr>
      <dsp:style>
        <a:lnRef idx="2">
          <a:schemeClr val="accent4"/>
        </a:lnRef>
        <a:fillRef idx="1">
          <a:schemeClr val="lt1"/>
        </a:fillRef>
        <a:effectRef idx="0">
          <a:schemeClr val="accent4"/>
        </a:effectRef>
        <a:fontRef idx="minor">
          <a:schemeClr val="dk1"/>
        </a:fontRef>
      </dsp:style>
      <dsp:txBody>
        <a:bodyPr spcFirstLastPara="0" vert="horz" wrap="square" lIns="60960" tIns="60960" rIns="60960" bIns="60960" numCol="1" spcCol="1270" anchor="t" anchorCtr="0">
          <a:noAutofit/>
        </a:bodyPr>
        <a:lstStyle/>
        <a:p>
          <a:pPr marL="171450" lvl="1" indent="-171450" algn="l" defTabSz="711200">
            <a:lnSpc>
              <a:spcPct val="90000"/>
            </a:lnSpc>
            <a:spcBef>
              <a:spcPct val="0"/>
            </a:spcBef>
            <a:spcAft>
              <a:spcPct val="15000"/>
            </a:spcAft>
            <a:buChar char="•"/>
          </a:pPr>
          <a:endParaRPr lang="en-US" sz="1600" kern="1200" dirty="0">
            <a:latin typeface="Franklin Gothic Book" panose="020B0503020102020204" pitchFamily="34" charset="0"/>
          </a:endParaRPr>
        </a:p>
      </dsp:txBody>
      <dsp:txXfrm>
        <a:off x="203743" y="3526781"/>
        <a:ext cx="1985900" cy="1050220"/>
      </dsp:txXfrm>
    </dsp:sp>
    <dsp:sp modelId="{84F046B2-A754-4EC4-B56B-21A74EA5649B}">
      <dsp:nvSpPr>
        <dsp:cNvPr id="0" name=""/>
        <dsp:cNvSpPr/>
      </dsp:nvSpPr>
      <dsp:spPr>
        <a:xfrm>
          <a:off x="4389894" y="0"/>
          <a:ext cx="2830424" cy="1487424"/>
        </a:xfrm>
        <a:prstGeom prst="roundRect">
          <a:avLst>
            <a:gd name="adj" fmla="val 10000"/>
          </a:avLst>
        </a:prstGeom>
        <a:solidFill>
          <a:schemeClr val="bg1">
            <a:lumMod val="95000"/>
          </a:schemeClr>
        </a:solidFill>
        <a:ln w="25400" cap="flat" cmpd="sng" algn="ctr">
          <a:solidFill>
            <a:schemeClr val="accent4"/>
          </a:solidFill>
          <a:prstDash val="solid"/>
        </a:ln>
        <a:effectLst>
          <a:innerShdw blurRad="63500" dist="50800" dir="18900000">
            <a:prstClr val="black">
              <a:alpha val="50000"/>
            </a:prstClr>
          </a:innerShdw>
        </a:effectLst>
        <a:scene3d>
          <a:camera prst="orthographicFront">
            <a:rot lat="0" lon="0" rev="0"/>
          </a:camera>
          <a:lightRig rig="contrasting" dir="t">
            <a:rot lat="0" lon="0" rev="1200000"/>
          </a:lightRig>
        </a:scene3d>
        <a:sp3d z="-300000"/>
      </dsp:spPr>
      <dsp:style>
        <a:lnRef idx="2">
          <a:schemeClr val="accent4"/>
        </a:lnRef>
        <a:fillRef idx="1">
          <a:schemeClr val="lt1"/>
        </a:fillRef>
        <a:effectRef idx="0">
          <a:schemeClr val="accent4"/>
        </a:effectRef>
        <a:fontRef idx="minor">
          <a:schemeClr val="dk1"/>
        </a:fontRef>
      </dsp:style>
      <dsp:txBody>
        <a:bodyPr spcFirstLastPara="0" vert="horz" wrap="square" lIns="60960" tIns="60960" rIns="60960" bIns="60960" numCol="1" spcCol="1270" anchor="t" anchorCtr="0">
          <a:noAutofit/>
        </a:bodyPr>
        <a:lstStyle/>
        <a:p>
          <a:pPr marL="171450" lvl="1" indent="-171450" algn="l" defTabSz="711200">
            <a:lnSpc>
              <a:spcPct val="90000"/>
            </a:lnSpc>
            <a:spcBef>
              <a:spcPct val="0"/>
            </a:spcBef>
            <a:spcAft>
              <a:spcPct val="15000"/>
            </a:spcAft>
            <a:buChar char="•"/>
          </a:pPr>
          <a:endParaRPr lang="en-US" sz="1600" kern="1200" dirty="0"/>
        </a:p>
      </dsp:txBody>
      <dsp:txXfrm>
        <a:off x="5271696" y="32674"/>
        <a:ext cx="1915948" cy="1050220"/>
      </dsp:txXfrm>
    </dsp:sp>
    <dsp:sp modelId="{062D5449-E4F8-4237-A5C7-D5F9E3426E25}">
      <dsp:nvSpPr>
        <dsp:cNvPr id="0" name=""/>
        <dsp:cNvSpPr/>
      </dsp:nvSpPr>
      <dsp:spPr>
        <a:xfrm>
          <a:off x="247268" y="0"/>
          <a:ext cx="2847485" cy="1487424"/>
        </a:xfrm>
        <a:prstGeom prst="roundRect">
          <a:avLst>
            <a:gd name="adj" fmla="val 10000"/>
          </a:avLst>
        </a:prstGeom>
        <a:solidFill>
          <a:schemeClr val="bg1">
            <a:lumMod val="95000"/>
          </a:schemeClr>
        </a:solidFill>
        <a:ln w="25400" cap="flat" cmpd="sng" algn="ctr">
          <a:solidFill>
            <a:schemeClr val="accent4"/>
          </a:solidFill>
          <a:prstDash val="solid"/>
        </a:ln>
        <a:effectLst>
          <a:innerShdw blurRad="63500" dist="50800" dir="18900000">
            <a:prstClr val="black">
              <a:alpha val="50000"/>
            </a:prstClr>
          </a:innerShdw>
        </a:effectLst>
        <a:scene3d>
          <a:camera prst="orthographicFront">
            <a:rot lat="0" lon="0" rev="0"/>
          </a:camera>
          <a:lightRig rig="contrasting" dir="t">
            <a:rot lat="0" lon="0" rev="1200000"/>
          </a:lightRig>
        </a:scene3d>
        <a:sp3d z="-300000"/>
      </dsp:spPr>
      <dsp:style>
        <a:lnRef idx="2">
          <a:schemeClr val="accent4"/>
        </a:lnRef>
        <a:fillRef idx="1">
          <a:schemeClr val="lt1"/>
        </a:fillRef>
        <a:effectRef idx="0">
          <a:schemeClr val="accent4"/>
        </a:effectRef>
        <a:fontRef idx="minor">
          <a:schemeClr val="dk1"/>
        </a:fontRef>
      </dsp:style>
      <dsp:txBody>
        <a:bodyPr spcFirstLastPara="0" vert="horz" wrap="square" lIns="60960" tIns="60960" rIns="60960" bIns="60960" numCol="1" spcCol="1270" anchor="t" anchorCtr="0">
          <a:noAutofit/>
        </a:bodyPr>
        <a:lstStyle/>
        <a:p>
          <a:pPr marL="171450" lvl="1" indent="-171450" algn="l" defTabSz="711200">
            <a:lnSpc>
              <a:spcPct val="90000"/>
            </a:lnSpc>
            <a:spcBef>
              <a:spcPct val="0"/>
            </a:spcBef>
            <a:spcAft>
              <a:spcPct val="15000"/>
            </a:spcAft>
            <a:buChar char="•"/>
          </a:pPr>
          <a:endParaRPr lang="en-US" sz="1600" kern="1200" dirty="0">
            <a:latin typeface="Franklin Gothic Book" panose="020B0503020102020204" pitchFamily="34" charset="0"/>
          </a:endParaRPr>
        </a:p>
      </dsp:txBody>
      <dsp:txXfrm>
        <a:off x="279942" y="32674"/>
        <a:ext cx="1927891" cy="1050220"/>
      </dsp:txXfrm>
    </dsp:sp>
    <dsp:sp modelId="{C4F09830-1815-462A-B2E2-3E039A4536BE}">
      <dsp:nvSpPr>
        <dsp:cNvPr id="0" name=""/>
        <dsp:cNvSpPr/>
      </dsp:nvSpPr>
      <dsp:spPr>
        <a:xfrm>
          <a:off x="1598447" y="264947"/>
          <a:ext cx="2012670" cy="2012670"/>
        </a:xfrm>
        <a:prstGeom prst="pieWedge">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kern="1200" dirty="0">
              <a:latin typeface="Franklin Gothic Book" panose="020B0503020102020204" pitchFamily="34" charset="0"/>
            </a:rPr>
            <a:t>Experience</a:t>
          </a:r>
        </a:p>
      </dsp:txBody>
      <dsp:txXfrm>
        <a:off x="2187944" y="854444"/>
        <a:ext cx="1423173" cy="1423173"/>
      </dsp:txXfrm>
    </dsp:sp>
    <dsp:sp modelId="{884FA5C5-107C-4422-A1A5-318B14A1ECBD}">
      <dsp:nvSpPr>
        <dsp:cNvPr id="0" name=""/>
        <dsp:cNvSpPr/>
      </dsp:nvSpPr>
      <dsp:spPr>
        <a:xfrm rot="5400000">
          <a:off x="3704082" y="264947"/>
          <a:ext cx="2012670" cy="2012670"/>
        </a:xfrm>
        <a:prstGeom prst="pieWedge">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kern="1200" dirty="0">
              <a:latin typeface="Franklin Gothic Book" panose="020B0503020102020204" pitchFamily="34" charset="0"/>
            </a:rPr>
            <a:t>Data</a:t>
          </a:r>
        </a:p>
      </dsp:txBody>
      <dsp:txXfrm rot="-5400000">
        <a:off x="3704082" y="854444"/>
        <a:ext cx="1423173" cy="1423173"/>
      </dsp:txXfrm>
    </dsp:sp>
    <dsp:sp modelId="{A51D88FA-B255-4221-BFF5-F1C096248089}">
      <dsp:nvSpPr>
        <dsp:cNvPr id="0" name=""/>
        <dsp:cNvSpPr/>
      </dsp:nvSpPr>
      <dsp:spPr>
        <a:xfrm rot="10800000">
          <a:off x="3704082" y="2370582"/>
          <a:ext cx="2012670" cy="2012670"/>
        </a:xfrm>
        <a:prstGeom prst="pieWedge">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kern="1200" dirty="0">
              <a:latin typeface="Franklin Gothic Book" panose="020B0503020102020204" pitchFamily="34" charset="0"/>
            </a:rPr>
            <a:t>Risk Appetite</a:t>
          </a:r>
        </a:p>
      </dsp:txBody>
      <dsp:txXfrm rot="10800000">
        <a:off x="3704082" y="2370582"/>
        <a:ext cx="1423173" cy="1423173"/>
      </dsp:txXfrm>
    </dsp:sp>
    <dsp:sp modelId="{76CB23F6-C571-4C34-936F-B13F8EA8F18E}">
      <dsp:nvSpPr>
        <dsp:cNvPr id="0" name=""/>
        <dsp:cNvSpPr/>
      </dsp:nvSpPr>
      <dsp:spPr>
        <a:xfrm rot="16200000">
          <a:off x="1598447" y="2370582"/>
          <a:ext cx="2012670" cy="2012670"/>
        </a:xfrm>
        <a:prstGeom prst="pieWedge">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kern="1200" dirty="0">
              <a:latin typeface="Franklin Gothic Book" panose="020B0503020102020204" pitchFamily="34" charset="0"/>
            </a:rPr>
            <a:t>Non-Admitted</a:t>
          </a:r>
        </a:p>
      </dsp:txBody>
      <dsp:txXfrm rot="5400000">
        <a:off x="2187944" y="2370582"/>
        <a:ext cx="1423173" cy="1423173"/>
      </dsp:txXfrm>
    </dsp:sp>
    <dsp:sp modelId="{B0E9F043-80CE-4F08-91BA-D3D9F6D1E47D}">
      <dsp:nvSpPr>
        <dsp:cNvPr id="0" name=""/>
        <dsp:cNvSpPr/>
      </dsp:nvSpPr>
      <dsp:spPr>
        <a:xfrm>
          <a:off x="3310147" y="1905762"/>
          <a:ext cx="694905" cy="604266"/>
        </a:xfrm>
        <a:prstGeom prst="circularArrow">
          <a:avLst/>
        </a:prstGeom>
        <a:solidFill>
          <a:schemeClr val="accent1">
            <a:tint val="6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8AA5C5AA-4AFE-4C53-A542-8572D84AA314}">
      <dsp:nvSpPr>
        <dsp:cNvPr id="0" name=""/>
        <dsp:cNvSpPr/>
      </dsp:nvSpPr>
      <dsp:spPr>
        <a:xfrm rot="10800000">
          <a:off x="3310147" y="2138172"/>
          <a:ext cx="694905" cy="604266"/>
        </a:xfrm>
        <a:prstGeom prst="circularArrow">
          <a:avLst/>
        </a:prstGeom>
        <a:solidFill>
          <a:schemeClr val="accent1">
            <a:tint val="6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69424"/>
          </a:xfrm>
          <a:prstGeom prst="rect">
            <a:avLst/>
          </a:prstGeom>
        </p:spPr>
        <p:txBody>
          <a:bodyPr vert="horz" lIns="93842" tIns="46921" rIns="93842" bIns="46921" rtlCol="0"/>
          <a:lstStyle>
            <a:lvl1pPr algn="l">
              <a:defRPr sz="1200"/>
            </a:lvl1pPr>
          </a:lstStyle>
          <a:p>
            <a:endParaRPr lang="en-US" dirty="0"/>
          </a:p>
        </p:txBody>
      </p:sp>
      <p:sp>
        <p:nvSpPr>
          <p:cNvPr id="3" name="Date Placeholder 2"/>
          <p:cNvSpPr>
            <a:spLocks noGrp="1"/>
          </p:cNvSpPr>
          <p:nvPr>
            <p:ph type="dt" idx="1"/>
          </p:nvPr>
        </p:nvSpPr>
        <p:spPr>
          <a:xfrm>
            <a:off x="4023093" y="0"/>
            <a:ext cx="3077739" cy="469424"/>
          </a:xfrm>
          <a:prstGeom prst="rect">
            <a:avLst/>
          </a:prstGeom>
        </p:spPr>
        <p:txBody>
          <a:bodyPr vert="horz" lIns="93842" tIns="46921" rIns="93842" bIns="46921" rtlCol="0"/>
          <a:lstStyle>
            <a:lvl1pPr algn="r">
              <a:defRPr sz="1200"/>
            </a:lvl1pPr>
          </a:lstStyle>
          <a:p>
            <a:fld id="{6712425D-C82C-4EAD-8D06-DB82A5211DF0}" type="datetimeFigureOut">
              <a:rPr lang="en-US" smtClean="0"/>
              <a:t>10/14/2025</a:t>
            </a:fld>
            <a:endParaRPr lang="en-US" dirty="0"/>
          </a:p>
        </p:txBody>
      </p:sp>
      <p:sp>
        <p:nvSpPr>
          <p:cNvPr id="4" name="Slide Image Placeholder 3"/>
          <p:cNvSpPr>
            <a:spLocks noGrp="1" noRot="1" noChangeAspect="1"/>
          </p:cNvSpPr>
          <p:nvPr>
            <p:ph type="sldImg" idx="2"/>
          </p:nvPr>
        </p:nvSpPr>
        <p:spPr>
          <a:xfrm>
            <a:off x="1203325" y="703263"/>
            <a:ext cx="4695825" cy="3521075"/>
          </a:xfrm>
          <a:prstGeom prst="rect">
            <a:avLst/>
          </a:prstGeom>
          <a:noFill/>
          <a:ln w="12700">
            <a:solidFill>
              <a:prstClr val="black"/>
            </a:solidFill>
          </a:ln>
        </p:spPr>
        <p:txBody>
          <a:bodyPr vert="horz" lIns="93842" tIns="46921" rIns="93842" bIns="46921" rtlCol="0" anchor="ctr"/>
          <a:lstStyle/>
          <a:p>
            <a:endParaRPr lang="en-US" dirty="0"/>
          </a:p>
        </p:txBody>
      </p:sp>
      <p:sp>
        <p:nvSpPr>
          <p:cNvPr id="5" name="Notes Placeholder 4"/>
          <p:cNvSpPr>
            <a:spLocks noGrp="1"/>
          </p:cNvSpPr>
          <p:nvPr>
            <p:ph type="body" sz="quarter" idx="3"/>
          </p:nvPr>
        </p:nvSpPr>
        <p:spPr>
          <a:xfrm>
            <a:off x="710248" y="4459527"/>
            <a:ext cx="5681980" cy="4224814"/>
          </a:xfrm>
          <a:prstGeom prst="rect">
            <a:avLst/>
          </a:prstGeom>
        </p:spPr>
        <p:txBody>
          <a:bodyPr vert="horz" lIns="93842" tIns="46921" rIns="93842" bIns="4692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1"/>
            <a:ext cx="3077739" cy="469424"/>
          </a:xfrm>
          <a:prstGeom prst="rect">
            <a:avLst/>
          </a:prstGeom>
        </p:spPr>
        <p:txBody>
          <a:bodyPr vert="horz" lIns="93842" tIns="46921" rIns="93842" bIns="46921"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23093" y="8917421"/>
            <a:ext cx="3077739" cy="469424"/>
          </a:xfrm>
          <a:prstGeom prst="rect">
            <a:avLst/>
          </a:prstGeom>
        </p:spPr>
        <p:txBody>
          <a:bodyPr vert="horz" lIns="93842" tIns="46921" rIns="93842" bIns="46921" rtlCol="0" anchor="b"/>
          <a:lstStyle>
            <a:lvl1pPr algn="r">
              <a:defRPr sz="1200"/>
            </a:lvl1pPr>
          </a:lstStyle>
          <a:p>
            <a:fld id="{FC46733B-1B51-42C8-9BEB-D2F8E31D2A8D}" type="slidenum">
              <a:rPr lang="en-US" smtClean="0"/>
              <a:t>‹#›</a:t>
            </a:fld>
            <a:endParaRPr lang="en-US" dirty="0"/>
          </a:p>
        </p:txBody>
      </p:sp>
    </p:spTree>
    <p:extLst>
      <p:ext uri="{BB962C8B-B14F-4D97-AF65-F5344CB8AC3E}">
        <p14:creationId xmlns:p14="http://schemas.microsoft.com/office/powerpoint/2010/main" val="19802504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C46733B-1B51-42C8-9BEB-D2F8E31D2A8D}" type="slidenum">
              <a:rPr lang="en-US" smtClean="0"/>
              <a:t>1</a:t>
            </a:fld>
            <a:endParaRPr lang="en-US" dirty="0"/>
          </a:p>
        </p:txBody>
      </p:sp>
    </p:spTree>
    <p:extLst>
      <p:ext uri="{BB962C8B-B14F-4D97-AF65-F5344CB8AC3E}">
        <p14:creationId xmlns:p14="http://schemas.microsoft.com/office/powerpoint/2010/main" val="2971626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Talking Points: </a:t>
            </a:r>
          </a:p>
          <a:p>
            <a:r>
              <a:rPr lang="en-US" baseline="0" dirty="0"/>
              <a:t>- Our flat organizational model allows us to move swiftly in the new business process and ensure your program gets attention from our senior staff. When we say actuarial, we mean the Chief Actuary. When we say underwriting, we mean our CUO. Because of our approach, your program is getting our most seasoned people. From the start, you are in direct communication with decision-makers so you don’t have to worry about your message getting filtered by others.</a:t>
            </a:r>
          </a:p>
          <a:p>
            <a:pPr marL="175953" indent="-175953">
              <a:buFontTx/>
              <a:buChar char="-"/>
            </a:pPr>
            <a:endParaRPr lang="en-US" dirty="0"/>
          </a:p>
        </p:txBody>
      </p:sp>
      <p:sp>
        <p:nvSpPr>
          <p:cNvPr id="4" name="Slide Number Placeholder 3"/>
          <p:cNvSpPr>
            <a:spLocks noGrp="1"/>
          </p:cNvSpPr>
          <p:nvPr>
            <p:ph type="sldNum" sz="quarter" idx="10"/>
          </p:nvPr>
        </p:nvSpPr>
        <p:spPr/>
        <p:txBody>
          <a:bodyPr/>
          <a:lstStyle/>
          <a:p>
            <a:fld id="{FC46733B-1B51-42C8-9BEB-D2F8E31D2A8D}" type="slidenum">
              <a:rPr lang="en-US" smtClean="0"/>
              <a:t>4</a:t>
            </a:fld>
            <a:endParaRPr lang="en-US" dirty="0"/>
          </a:p>
        </p:txBody>
      </p:sp>
    </p:spTree>
    <p:extLst>
      <p:ext uri="{BB962C8B-B14F-4D97-AF65-F5344CB8AC3E}">
        <p14:creationId xmlns:p14="http://schemas.microsoft.com/office/powerpoint/2010/main" val="36830121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Talking Points: </a:t>
            </a:r>
          </a:p>
          <a:p>
            <a:r>
              <a:rPr lang="en-US" baseline="0" dirty="0"/>
              <a:t>- Our flat organizational model allows us to move swiftly in the new business process and ensure your program gets attention from our senior staff. When we say actuarial, we mean the Chief Actuary. When we say underwriting, we mean our CUO. Because of our approach, your program is getting our most seasoned people. From the start, you are in direct communication with decision-makers so you don’t have to worry about your message getting filtered by others.</a:t>
            </a:r>
          </a:p>
          <a:p>
            <a:pPr marL="175953" indent="-175953">
              <a:buFontTx/>
              <a:buChar char="-"/>
            </a:pPr>
            <a:endParaRPr lang="en-US" dirty="0"/>
          </a:p>
        </p:txBody>
      </p:sp>
      <p:sp>
        <p:nvSpPr>
          <p:cNvPr id="4" name="Slide Number Placeholder 3"/>
          <p:cNvSpPr>
            <a:spLocks noGrp="1"/>
          </p:cNvSpPr>
          <p:nvPr>
            <p:ph type="sldNum" sz="quarter" idx="10"/>
          </p:nvPr>
        </p:nvSpPr>
        <p:spPr/>
        <p:txBody>
          <a:bodyPr/>
          <a:lstStyle/>
          <a:p>
            <a:fld id="{FC46733B-1B51-42C8-9BEB-D2F8E31D2A8D}" type="slidenum">
              <a:rPr lang="en-US" smtClean="0"/>
              <a:t>5</a:t>
            </a:fld>
            <a:endParaRPr lang="en-US" dirty="0"/>
          </a:p>
        </p:txBody>
      </p:sp>
    </p:spTree>
    <p:extLst>
      <p:ext uri="{BB962C8B-B14F-4D97-AF65-F5344CB8AC3E}">
        <p14:creationId xmlns:p14="http://schemas.microsoft.com/office/powerpoint/2010/main" val="38770940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Due Diligence</a:t>
            </a:r>
            <a:r>
              <a:rPr lang="en-US" b="1" baseline="0" dirty="0"/>
              <a:t> Detail:</a:t>
            </a:r>
          </a:p>
          <a:p>
            <a:pPr marL="175953" indent="-175953">
              <a:buFontTx/>
              <a:buChar char="-"/>
            </a:pPr>
            <a:r>
              <a:rPr lang="en-US" i="0" baseline="0" dirty="0"/>
              <a:t>Actuarial: Chief Actuary </a:t>
            </a:r>
          </a:p>
          <a:p>
            <a:pPr marL="175953" indent="-175953">
              <a:buFontTx/>
              <a:buChar char="-"/>
            </a:pPr>
            <a:r>
              <a:rPr lang="en-US" i="0" baseline="0" dirty="0"/>
              <a:t>Underwriting: CUO c</a:t>
            </a:r>
            <a:r>
              <a:rPr lang="en-US" baseline="0" dirty="0"/>
              <a:t>onducts an on-site observation and file review followed by additional assessment of rates, forms, filings, guidelines, processes, lines of business and limits.</a:t>
            </a:r>
          </a:p>
          <a:p>
            <a:pPr marL="175953" indent="-175953">
              <a:buFontTx/>
              <a:buChar char="-"/>
            </a:pPr>
            <a:r>
              <a:rPr lang="en-US" baseline="0" dirty="0"/>
              <a:t>Financial: CFO examines financial statements, tax returns, insurance coverage, premium trust and disaster recovery plan and interviews PA to validate accounting processes, disbursements, receivables and internal controls.</a:t>
            </a:r>
          </a:p>
          <a:p>
            <a:pPr marL="175953" indent="-175953">
              <a:buFontTx/>
              <a:buChar char="-"/>
            </a:pPr>
            <a:r>
              <a:rPr lang="en-US" baseline="0" dirty="0"/>
              <a:t>IT: CIO collects information on PA rate/quote/issue/billing system(s), capabilities and design to determine adequacy and confirms PA’s ability to meet BPS data reporting requirements.</a:t>
            </a:r>
          </a:p>
          <a:p>
            <a:pPr marL="175953" indent="-175953">
              <a:buFontTx/>
              <a:buChar char="-"/>
            </a:pPr>
            <a:r>
              <a:rPr lang="en-US" baseline="0" dirty="0"/>
              <a:t>Claims: CCO assesses TPA expertise, DOI licenses, claims system, data transmission/, disaster recovery plan </a:t>
            </a:r>
          </a:p>
          <a:p>
            <a:pPr marL="175953" indent="-175953">
              <a:buFontTx/>
              <a:buChar char="-"/>
            </a:pPr>
            <a:r>
              <a:rPr lang="en-US" baseline="0" dirty="0"/>
              <a:t>Marketing: Director reviews marketing, sales and/or growth plans, recent activities executed and </a:t>
            </a:r>
          </a:p>
          <a:p>
            <a:pPr marL="175953" indent="-175953">
              <a:buFontTx/>
              <a:buChar char="-"/>
            </a:pPr>
            <a:endParaRPr lang="en-US" baseline="0" dirty="0"/>
          </a:p>
          <a:p>
            <a:pPr marL="175953" indent="-175953">
              <a:buFontTx/>
              <a:buChar char="-"/>
            </a:pPr>
            <a:endParaRPr lang="en-US" dirty="0"/>
          </a:p>
        </p:txBody>
      </p:sp>
      <p:sp>
        <p:nvSpPr>
          <p:cNvPr id="4" name="Slide Number Placeholder 3"/>
          <p:cNvSpPr>
            <a:spLocks noGrp="1"/>
          </p:cNvSpPr>
          <p:nvPr>
            <p:ph type="sldNum" sz="quarter" idx="10"/>
          </p:nvPr>
        </p:nvSpPr>
        <p:spPr/>
        <p:txBody>
          <a:bodyPr/>
          <a:lstStyle/>
          <a:p>
            <a:fld id="{FC46733B-1B51-42C8-9BEB-D2F8E31D2A8D}" type="slidenum">
              <a:rPr lang="en-US" smtClean="0"/>
              <a:t>6</a:t>
            </a:fld>
            <a:endParaRPr lang="en-US" dirty="0"/>
          </a:p>
        </p:txBody>
      </p:sp>
    </p:spTree>
    <p:extLst>
      <p:ext uri="{BB962C8B-B14F-4D97-AF65-F5344CB8AC3E}">
        <p14:creationId xmlns:p14="http://schemas.microsoft.com/office/powerpoint/2010/main" val="36830121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a:t>
            </a:r>
          </a:p>
          <a:p>
            <a:pPr marL="173320" indent="-173320">
              <a:buFontTx/>
              <a:buChar char="-"/>
            </a:pPr>
            <a:r>
              <a:rPr lang="en-US" dirty="0"/>
              <a:t>2016 CIAB Discussion Guide</a:t>
            </a:r>
          </a:p>
          <a:p>
            <a:pPr marL="175953" indent="-175953">
              <a:buFontTx/>
              <a:buChar char="-"/>
            </a:pPr>
            <a:r>
              <a:rPr lang="en-US" dirty="0"/>
              <a:t>Notes: Company</a:t>
            </a:r>
            <a:r>
              <a:rPr lang="en-US" baseline="0" dirty="0"/>
              <a:t> names are abbreviated per the CIAB reference. </a:t>
            </a:r>
          </a:p>
          <a:p>
            <a:pPr marL="638139" lvl="1" indent="-175953">
              <a:buFontTx/>
              <a:buChar char="-"/>
            </a:pPr>
            <a:r>
              <a:rPr lang="en-US" dirty="0"/>
              <a:t>Berkley Re America, Berkley Re Asia Pacific, Berkley Re Direct,</a:t>
            </a:r>
            <a:r>
              <a:rPr lang="en-US" baseline="0" dirty="0"/>
              <a:t> Berkley Re UK and Berkley International Latinoamerica are not listed on the W. R. Berkley Website under the operating units. </a:t>
            </a:r>
          </a:p>
          <a:p>
            <a:pPr marL="638139" lvl="1" indent="-175953">
              <a:buFontTx/>
              <a:buChar char="-"/>
            </a:pPr>
            <a:r>
              <a:rPr lang="en-US" baseline="0" dirty="0"/>
              <a:t>Berkley ART Argentina, Berkley Argentina Reaseguros, Berkley International Do Brasil Seguros, Berkley International Seguros, Berkley International Seguros Columbia, Berkley International Seguros (Uruguay) are listed on the website but not in the CIAB chart.</a:t>
            </a:r>
          </a:p>
        </p:txBody>
      </p:sp>
      <p:sp>
        <p:nvSpPr>
          <p:cNvPr id="4" name="Slide Number Placeholder 3"/>
          <p:cNvSpPr>
            <a:spLocks noGrp="1"/>
          </p:cNvSpPr>
          <p:nvPr>
            <p:ph type="sldNum" sz="quarter" idx="10"/>
          </p:nvPr>
        </p:nvSpPr>
        <p:spPr/>
        <p:txBody>
          <a:bodyPr/>
          <a:lstStyle/>
          <a:p>
            <a:fld id="{FC46733B-1B51-42C8-9BEB-D2F8E31D2A8D}" type="slidenum">
              <a:rPr lang="en-US" smtClean="0"/>
              <a:t>10</a:t>
            </a:fld>
            <a:endParaRPr lang="en-US" dirty="0"/>
          </a:p>
        </p:txBody>
      </p:sp>
    </p:spTree>
    <p:extLst>
      <p:ext uri="{BB962C8B-B14F-4D97-AF65-F5344CB8AC3E}">
        <p14:creationId xmlns:p14="http://schemas.microsoft.com/office/powerpoint/2010/main" val="13985304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C46733B-1B51-42C8-9BEB-D2F8E31D2A8D}" type="slidenum">
              <a:rPr lang="en-US" smtClean="0"/>
              <a:t>11</a:t>
            </a:fld>
            <a:endParaRPr lang="en-US" dirty="0"/>
          </a:p>
        </p:txBody>
      </p:sp>
    </p:spTree>
    <p:extLst>
      <p:ext uri="{BB962C8B-B14F-4D97-AF65-F5344CB8AC3E}">
        <p14:creationId xmlns:p14="http://schemas.microsoft.com/office/powerpoint/2010/main" val="4660428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4.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157442"/>
            <a:ext cx="7772400" cy="855428"/>
          </a:xfrm>
        </p:spPr>
        <p:txBody>
          <a:bodyPr/>
          <a:lstStyle>
            <a:lvl1pPr>
              <a:defRPr>
                <a:solidFill>
                  <a:schemeClr val="bg1"/>
                </a:solidFill>
              </a:defRPr>
            </a:lvl1pPr>
          </a:lstStyle>
          <a:p>
            <a:r>
              <a:rPr lang="en-US"/>
              <a:t>Click to edit Master title style</a:t>
            </a:r>
            <a:endParaRPr lang="en-US" dirty="0"/>
          </a:p>
        </p:txBody>
      </p:sp>
      <p:sp>
        <p:nvSpPr>
          <p:cNvPr id="3" name="Subtitle 2"/>
          <p:cNvSpPr>
            <a:spLocks noGrp="1"/>
          </p:cNvSpPr>
          <p:nvPr>
            <p:ph type="subTitle" idx="1"/>
          </p:nvPr>
        </p:nvSpPr>
        <p:spPr>
          <a:xfrm>
            <a:off x="1371600" y="5105400"/>
            <a:ext cx="6400800" cy="672857"/>
          </a:xfrm>
        </p:spPr>
        <p:txBody>
          <a:bodyPr/>
          <a:lstStyle>
            <a:lvl1pPr marL="0" indent="0" algn="ctr">
              <a:buNone/>
              <a:defRPr b="1">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1C77881-16EC-43AA-A300-CF911BC8AD21}" type="datetime1">
              <a:rPr lang="en-US" smtClean="0"/>
              <a:t>10/14/2025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C4769CA-92FD-084D-B76D-66D61DCE643D}" type="slidenum">
              <a:rPr lang="en-US" smtClean="0"/>
              <a:t>‹#›</a:t>
            </a:fld>
            <a:endParaRPr lang="en-US"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8289"/>
            <a:ext cx="9205990" cy="6903720"/>
          </a:xfrm>
          <a:prstGeom prst="rect">
            <a:avLst/>
          </a:prstGeom>
          <a:blipFill dpi="0" rotWithShape="1">
            <a:blip r:embed="rId3">
              <a:alphaModFix amt="65000"/>
            </a:blip>
            <a:srcRect/>
            <a:stretch>
              <a:fillRect/>
            </a:stretch>
          </a:blipFill>
        </p:spPr>
      </p:pic>
      <p:sp>
        <p:nvSpPr>
          <p:cNvPr id="20" name="Rectangle 19"/>
          <p:cNvSpPr/>
          <p:nvPr userDrawn="1"/>
        </p:nvSpPr>
        <p:spPr>
          <a:xfrm>
            <a:off x="221495" y="165071"/>
            <a:ext cx="8763000" cy="6477000"/>
          </a:xfrm>
          <a:prstGeom prst="rect">
            <a:avLst/>
          </a:prstGeom>
          <a:blipFill dpi="0" rotWithShape="1">
            <a:blip r:embed="rId4">
              <a:alphaModFix amt="12000"/>
            </a:blip>
            <a:srcRect/>
            <a:stretch>
              <a:fillRect/>
            </a:stretch>
          </a:blipFill>
          <a:ln>
            <a:no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9101501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n-lt"/>
              </a:defRPr>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304800" y="6248400"/>
            <a:ext cx="2133600" cy="365125"/>
          </a:xfrm>
        </p:spPr>
        <p:txBody>
          <a:bodyPr/>
          <a:lstStyle/>
          <a:p>
            <a:fld id="{80A26B77-7C85-4E30-B5E2-8B0726382244}" type="datetime1">
              <a:rPr lang="en-US" smtClean="0"/>
              <a:t>10/14/2025</a:t>
            </a:fld>
            <a:endParaRPr lang="en-US" dirty="0"/>
          </a:p>
        </p:txBody>
      </p:sp>
      <p:sp>
        <p:nvSpPr>
          <p:cNvPr id="5" name="Footer Placeholder 4"/>
          <p:cNvSpPr>
            <a:spLocks noGrp="1"/>
          </p:cNvSpPr>
          <p:nvPr>
            <p:ph type="ftr" sz="quarter" idx="11"/>
          </p:nvPr>
        </p:nvSpPr>
        <p:spPr>
          <a:xfrm>
            <a:off x="3124200" y="6248400"/>
            <a:ext cx="2895600" cy="365125"/>
          </a:xfrm>
        </p:spPr>
        <p:txBody>
          <a:bodyPr/>
          <a:lstStyle/>
          <a:p>
            <a:endParaRPr lang="en-US" dirty="0"/>
          </a:p>
        </p:txBody>
      </p:sp>
      <p:sp>
        <p:nvSpPr>
          <p:cNvPr id="6" name="Slide Number Placeholder 5"/>
          <p:cNvSpPr>
            <a:spLocks noGrp="1"/>
          </p:cNvSpPr>
          <p:nvPr>
            <p:ph type="sldNum" sz="quarter" idx="12"/>
          </p:nvPr>
        </p:nvSpPr>
        <p:spPr>
          <a:xfrm>
            <a:off x="6705600" y="6248400"/>
            <a:ext cx="2133600" cy="365125"/>
          </a:xfrm>
        </p:spPr>
        <p:txBody>
          <a:bodyPr/>
          <a:lstStyle/>
          <a:p>
            <a:fld id="{1C4769CA-92FD-084D-B76D-66D61DCE643D}" type="slidenum">
              <a:rPr lang="en-US" smtClean="0"/>
              <a:t>‹#›</a:t>
            </a:fld>
            <a:endParaRPr lang="en-US" dirty="0"/>
          </a:p>
        </p:txBody>
      </p:sp>
    </p:spTree>
    <p:extLst>
      <p:ext uri="{BB962C8B-B14F-4D97-AF65-F5344CB8AC3E}">
        <p14:creationId xmlns:p14="http://schemas.microsoft.com/office/powerpoint/2010/main" val="17719911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465360B-EBF8-4663-919A-44546213BEAA}" type="datetime1">
              <a:rPr lang="en-US" smtClean="0"/>
              <a:t>10/14/2025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C4769CA-92FD-084D-B76D-66D61DCE643D}" type="slidenum">
              <a:rPr lang="en-US" smtClean="0"/>
              <a:t>‹#›</a:t>
            </a:fld>
            <a:endParaRPr lang="en-US" dirty="0"/>
          </a:p>
        </p:txBody>
      </p:sp>
    </p:spTree>
    <p:extLst>
      <p:ext uri="{BB962C8B-B14F-4D97-AF65-F5344CB8AC3E}">
        <p14:creationId xmlns:p14="http://schemas.microsoft.com/office/powerpoint/2010/main" val="21313468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2666241"/>
            <a:ext cx="4038600" cy="345992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2666241"/>
            <a:ext cx="4038600" cy="345992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50DBBC5-8AE1-419C-A6F0-21B430E62BA7}" type="datetime1">
              <a:rPr lang="en-US" smtClean="0"/>
              <a:t>10/14/2025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C4769CA-92FD-084D-B76D-66D61DCE643D}" type="slidenum">
              <a:rPr lang="en-US" smtClean="0"/>
              <a:t>‹#›</a:t>
            </a:fld>
            <a:endParaRPr lang="en-US" dirty="0"/>
          </a:p>
        </p:txBody>
      </p:sp>
    </p:spTree>
    <p:extLst>
      <p:ext uri="{BB962C8B-B14F-4D97-AF65-F5344CB8AC3E}">
        <p14:creationId xmlns:p14="http://schemas.microsoft.com/office/powerpoint/2010/main" val="26164605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2435075"/>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3271821"/>
            <a:ext cx="4040188" cy="285434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2435075"/>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3271821"/>
            <a:ext cx="4041775" cy="285434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3BCA526-1785-41E0-8F57-374237153DA8}" type="datetime1">
              <a:rPr lang="en-US" smtClean="0"/>
              <a:t>10/14/2025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C4769CA-92FD-084D-B76D-66D61DCE643D}" type="slidenum">
              <a:rPr lang="en-US" smtClean="0"/>
              <a:t>‹#›</a:t>
            </a:fld>
            <a:endParaRPr lang="en-US" dirty="0"/>
          </a:p>
        </p:txBody>
      </p:sp>
    </p:spTree>
    <p:extLst>
      <p:ext uri="{BB962C8B-B14F-4D97-AF65-F5344CB8AC3E}">
        <p14:creationId xmlns:p14="http://schemas.microsoft.com/office/powerpoint/2010/main" val="27668773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D2550D1-43DF-439D-B597-3386E639D872}" type="datetime1">
              <a:rPr lang="en-US" smtClean="0"/>
              <a:t>10/14/2025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C4769CA-92FD-084D-B76D-66D61DCE643D}" type="slidenum">
              <a:rPr lang="en-US" smtClean="0"/>
              <a:t>‹#›</a:t>
            </a:fld>
            <a:endParaRPr lang="en-US" dirty="0"/>
          </a:p>
        </p:txBody>
      </p:sp>
    </p:spTree>
    <p:extLst>
      <p:ext uri="{BB962C8B-B14F-4D97-AF65-F5344CB8AC3E}">
        <p14:creationId xmlns:p14="http://schemas.microsoft.com/office/powerpoint/2010/main" val="41541719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75371BE-EC8C-479D-BF12-EAB8EBE14616}" type="datetime1">
              <a:rPr lang="en-US" smtClean="0"/>
              <a:t>10/14/2025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C4769CA-92FD-084D-B76D-66D61DCE643D}" type="slidenum">
              <a:rPr lang="en-US" smtClean="0"/>
              <a:t>‹#›</a:t>
            </a:fld>
            <a:endParaRPr lang="en-US" dirty="0"/>
          </a:p>
        </p:txBody>
      </p:sp>
    </p:spTree>
    <p:extLst>
      <p:ext uri="{BB962C8B-B14F-4D97-AF65-F5344CB8AC3E}">
        <p14:creationId xmlns:p14="http://schemas.microsoft.com/office/powerpoint/2010/main" val="13805472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1917675"/>
            <a:ext cx="5111750" cy="471839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A8AF312-2D05-4A2A-90DA-DA83500DC587}" type="datetime1">
              <a:rPr lang="en-US" smtClean="0"/>
              <a:t>10/14/2025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C4769CA-92FD-084D-B76D-66D61DCE643D}" type="slidenum">
              <a:rPr lang="en-US" smtClean="0"/>
              <a:t>‹#›</a:t>
            </a:fld>
            <a:endParaRPr lang="en-US" dirty="0"/>
          </a:p>
        </p:txBody>
      </p:sp>
    </p:spTree>
    <p:extLst>
      <p:ext uri="{BB962C8B-B14F-4D97-AF65-F5344CB8AC3E}">
        <p14:creationId xmlns:p14="http://schemas.microsoft.com/office/powerpoint/2010/main" val="9424522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3EF5F1F-618C-4100-9A8B-748A39041F1D}" type="datetime1">
              <a:rPr lang="en-US" smtClean="0"/>
              <a:t>10/14/2025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C4769CA-92FD-084D-B76D-66D61DCE643D}" type="slidenum">
              <a:rPr lang="en-US" smtClean="0"/>
              <a:t>‹#›</a:t>
            </a:fld>
            <a:endParaRPr lang="en-US" dirty="0"/>
          </a:p>
        </p:txBody>
      </p:sp>
    </p:spTree>
    <p:extLst>
      <p:ext uri="{BB962C8B-B14F-4D97-AF65-F5344CB8AC3E}">
        <p14:creationId xmlns:p14="http://schemas.microsoft.com/office/powerpoint/2010/main" val="24653345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2C2B06C-E9F1-4C0A-9151-1539146CD716}" type="datetime1">
              <a:rPr lang="en-US" smtClean="0"/>
              <a:t>10/14/2025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C4769CA-92FD-084D-B76D-66D61DCE643D}" type="slidenum">
              <a:rPr lang="en-US" smtClean="0"/>
              <a:t>‹#›</a:t>
            </a:fld>
            <a:endParaRPr lang="en-US" dirty="0"/>
          </a:p>
        </p:txBody>
      </p:sp>
    </p:spTree>
    <p:extLst>
      <p:ext uri="{BB962C8B-B14F-4D97-AF65-F5344CB8AC3E}">
        <p14:creationId xmlns:p14="http://schemas.microsoft.com/office/powerpoint/2010/main" val="8875841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497132"/>
            <a:ext cx="2057400" cy="462903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497132"/>
            <a:ext cx="6019800" cy="462903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7C941A0-F536-4847-8CEF-8E433D9E05A3}" type="datetime1">
              <a:rPr lang="en-US" smtClean="0"/>
              <a:t>10/14/2025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C4769CA-92FD-084D-B76D-66D61DCE643D}" type="slidenum">
              <a:rPr lang="en-US" smtClean="0"/>
              <a:t>‹#›</a:t>
            </a:fld>
            <a:endParaRPr lang="en-US" dirty="0"/>
          </a:p>
        </p:txBody>
      </p:sp>
    </p:spTree>
    <p:extLst>
      <p:ext uri="{BB962C8B-B14F-4D97-AF65-F5344CB8AC3E}">
        <p14:creationId xmlns:p14="http://schemas.microsoft.com/office/powerpoint/2010/main" val="24347167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a:off x="628650" y="6356350"/>
            <a:ext cx="2057400" cy="365125"/>
          </a:xfrm>
          <a:prstGeom prst="rect">
            <a:avLst/>
          </a:prstGeom>
        </p:spPr>
        <p:txBody>
          <a:bodyPr/>
          <a:lstStyle/>
          <a:p>
            <a:fld id="{D9E30BBF-30D6-403D-AF95-98E616FF9601}" type="datetimeFigureOut">
              <a:rPr lang="en-US" smtClean="0"/>
              <a:t>10/14/2025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810C0C-A486-464C-BFA7-4B5490638357}" type="slidenum">
              <a:rPr lang="en-US" smtClean="0"/>
              <a:t>‹#›</a:t>
            </a:fld>
            <a:endParaRPr lang="en-US"/>
          </a:p>
        </p:txBody>
      </p:sp>
    </p:spTree>
    <p:extLst>
      <p:ext uri="{BB962C8B-B14F-4D97-AF65-F5344CB8AC3E}">
        <p14:creationId xmlns:p14="http://schemas.microsoft.com/office/powerpoint/2010/main" val="22146849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28650" y="6356350"/>
            <a:ext cx="2057400" cy="365125"/>
          </a:xfrm>
          <a:prstGeom prst="rect">
            <a:avLst/>
          </a:prstGeom>
        </p:spPr>
        <p:txBody>
          <a:bodyPr/>
          <a:lstStyle/>
          <a:p>
            <a:fld id="{D9E30BBF-30D6-403D-AF95-98E616FF9601}" type="datetimeFigureOut">
              <a:rPr lang="en-US" smtClean="0"/>
              <a:t>10/14/2025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810C0C-A486-464C-BFA7-4B5490638357}" type="slidenum">
              <a:rPr lang="en-US" smtClean="0"/>
              <a:t>‹#›</a:t>
            </a:fld>
            <a:endParaRPr lang="en-US"/>
          </a:p>
        </p:txBody>
      </p:sp>
    </p:spTree>
    <p:extLst>
      <p:ext uri="{BB962C8B-B14F-4D97-AF65-F5344CB8AC3E}">
        <p14:creationId xmlns:p14="http://schemas.microsoft.com/office/powerpoint/2010/main" val="24548326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628650" y="6356350"/>
            <a:ext cx="2057400" cy="365125"/>
          </a:xfrm>
          <a:prstGeom prst="rect">
            <a:avLst/>
          </a:prstGeom>
        </p:spPr>
        <p:txBody>
          <a:bodyPr/>
          <a:lstStyle/>
          <a:p>
            <a:fld id="{D9E30BBF-30D6-403D-AF95-98E616FF9601}" type="datetimeFigureOut">
              <a:rPr lang="en-US" smtClean="0"/>
              <a:t>10/14/2025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810C0C-A486-464C-BFA7-4B5490638357}" type="slidenum">
              <a:rPr lang="en-US" smtClean="0"/>
              <a:t>‹#›</a:t>
            </a:fld>
            <a:endParaRPr lang="en-US"/>
          </a:p>
        </p:txBody>
      </p:sp>
    </p:spTree>
    <p:extLst>
      <p:ext uri="{BB962C8B-B14F-4D97-AF65-F5344CB8AC3E}">
        <p14:creationId xmlns:p14="http://schemas.microsoft.com/office/powerpoint/2010/main" val="23220568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28650" y="6356350"/>
            <a:ext cx="2057400" cy="365125"/>
          </a:xfrm>
          <a:prstGeom prst="rect">
            <a:avLst/>
          </a:prstGeom>
        </p:spPr>
        <p:txBody>
          <a:bodyPr/>
          <a:lstStyle/>
          <a:p>
            <a:fld id="{D9E30BBF-30D6-403D-AF95-98E616FF9601}" type="datetimeFigureOut">
              <a:rPr lang="en-US" smtClean="0"/>
              <a:t>10/14/2025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810C0C-A486-464C-BFA7-4B5490638357}" type="slidenum">
              <a:rPr lang="en-US" smtClean="0"/>
              <a:t>‹#›</a:t>
            </a:fld>
            <a:endParaRPr lang="en-US"/>
          </a:p>
        </p:txBody>
      </p:sp>
    </p:spTree>
    <p:extLst>
      <p:ext uri="{BB962C8B-B14F-4D97-AF65-F5344CB8AC3E}">
        <p14:creationId xmlns:p14="http://schemas.microsoft.com/office/powerpoint/2010/main" val="29827791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28650" y="6356350"/>
            <a:ext cx="2057400" cy="365125"/>
          </a:xfrm>
          <a:prstGeom prst="rect">
            <a:avLst/>
          </a:prstGeom>
        </p:spPr>
        <p:txBody>
          <a:bodyPr/>
          <a:lstStyle/>
          <a:p>
            <a:fld id="{D9E30BBF-30D6-403D-AF95-98E616FF9601}" type="datetimeFigureOut">
              <a:rPr lang="en-US" smtClean="0"/>
              <a:t>10/14/2025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9810C0C-A486-464C-BFA7-4B5490638357}" type="slidenum">
              <a:rPr lang="en-US" smtClean="0"/>
              <a:t>‹#›</a:t>
            </a:fld>
            <a:endParaRPr lang="en-US"/>
          </a:p>
        </p:txBody>
      </p:sp>
    </p:spTree>
    <p:extLst>
      <p:ext uri="{BB962C8B-B14F-4D97-AF65-F5344CB8AC3E}">
        <p14:creationId xmlns:p14="http://schemas.microsoft.com/office/powerpoint/2010/main" val="12277212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9810C0C-A486-464C-BFA7-4B5490638357}" type="slidenum">
              <a:rPr lang="en-US" smtClean="0"/>
              <a:t>‹#›</a:t>
            </a:fld>
            <a:endParaRPr lang="en-US"/>
          </a:p>
        </p:txBody>
      </p:sp>
    </p:spTree>
    <p:extLst>
      <p:ext uri="{BB962C8B-B14F-4D97-AF65-F5344CB8AC3E}">
        <p14:creationId xmlns:p14="http://schemas.microsoft.com/office/powerpoint/2010/main" val="34422249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0"/>
            <a:ext cx="2057400" cy="365125"/>
          </a:xfrm>
          <a:prstGeom prst="rect">
            <a:avLst/>
          </a:prstGeom>
        </p:spPr>
        <p:txBody>
          <a:bodyPr/>
          <a:lstStyle/>
          <a:p>
            <a:fld id="{D9E30BBF-30D6-403D-AF95-98E616FF9601}" type="datetimeFigureOut">
              <a:rPr lang="en-US" smtClean="0"/>
              <a:t>10/14/2025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9810C0C-A486-464C-BFA7-4B5490638357}" type="slidenum">
              <a:rPr lang="en-US" smtClean="0"/>
              <a:t>‹#›</a:t>
            </a:fld>
            <a:endParaRPr lang="en-US"/>
          </a:p>
        </p:txBody>
      </p:sp>
    </p:spTree>
    <p:extLst>
      <p:ext uri="{BB962C8B-B14F-4D97-AF65-F5344CB8AC3E}">
        <p14:creationId xmlns:p14="http://schemas.microsoft.com/office/powerpoint/2010/main" val="6502791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628650" y="6356350"/>
            <a:ext cx="2057400" cy="365125"/>
          </a:xfrm>
          <a:prstGeom prst="rect">
            <a:avLst/>
          </a:prstGeom>
        </p:spPr>
        <p:txBody>
          <a:bodyPr/>
          <a:lstStyle/>
          <a:p>
            <a:fld id="{D9E30BBF-30D6-403D-AF95-98E616FF9601}" type="datetimeFigureOut">
              <a:rPr lang="en-US" smtClean="0"/>
              <a:t>10/14/2025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810C0C-A486-464C-BFA7-4B5490638357}" type="slidenum">
              <a:rPr lang="en-US" smtClean="0"/>
              <a:t>‹#›</a:t>
            </a:fld>
            <a:endParaRPr lang="en-US"/>
          </a:p>
        </p:txBody>
      </p:sp>
    </p:spTree>
    <p:extLst>
      <p:ext uri="{BB962C8B-B14F-4D97-AF65-F5344CB8AC3E}">
        <p14:creationId xmlns:p14="http://schemas.microsoft.com/office/powerpoint/2010/main" val="27899388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628650" y="6356350"/>
            <a:ext cx="2057400" cy="365125"/>
          </a:xfrm>
          <a:prstGeom prst="rect">
            <a:avLst/>
          </a:prstGeom>
        </p:spPr>
        <p:txBody>
          <a:bodyPr/>
          <a:lstStyle/>
          <a:p>
            <a:fld id="{D9E30BBF-30D6-403D-AF95-98E616FF9601}" type="datetimeFigureOut">
              <a:rPr lang="en-US" smtClean="0"/>
              <a:t>10/14/2025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810C0C-A486-464C-BFA7-4B5490638357}" type="slidenum">
              <a:rPr lang="en-US" smtClean="0"/>
              <a:t>‹#›</a:t>
            </a:fld>
            <a:endParaRPr lang="en-US"/>
          </a:p>
        </p:txBody>
      </p:sp>
    </p:spTree>
    <p:extLst>
      <p:ext uri="{BB962C8B-B14F-4D97-AF65-F5344CB8AC3E}">
        <p14:creationId xmlns:p14="http://schemas.microsoft.com/office/powerpoint/2010/main" val="36257359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28650" y="6356350"/>
            <a:ext cx="2057400" cy="365125"/>
          </a:xfrm>
          <a:prstGeom prst="rect">
            <a:avLst/>
          </a:prstGeom>
        </p:spPr>
        <p:txBody>
          <a:bodyPr/>
          <a:lstStyle/>
          <a:p>
            <a:fld id="{D9E30BBF-30D6-403D-AF95-98E616FF9601}" type="datetimeFigureOut">
              <a:rPr lang="en-US" smtClean="0"/>
              <a:t>10/14/2025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810C0C-A486-464C-BFA7-4B5490638357}" type="slidenum">
              <a:rPr lang="en-US" smtClean="0"/>
              <a:t>‹#›</a:t>
            </a:fld>
            <a:endParaRPr lang="en-US"/>
          </a:p>
        </p:txBody>
      </p:sp>
    </p:spTree>
    <p:extLst>
      <p:ext uri="{BB962C8B-B14F-4D97-AF65-F5344CB8AC3E}">
        <p14:creationId xmlns:p14="http://schemas.microsoft.com/office/powerpoint/2010/main" val="32140886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28650" y="6356350"/>
            <a:ext cx="2057400" cy="365125"/>
          </a:xfrm>
          <a:prstGeom prst="rect">
            <a:avLst/>
          </a:prstGeom>
        </p:spPr>
        <p:txBody>
          <a:bodyPr/>
          <a:lstStyle/>
          <a:p>
            <a:fld id="{D9E30BBF-30D6-403D-AF95-98E616FF9601}" type="datetimeFigureOut">
              <a:rPr lang="en-US" smtClean="0"/>
              <a:t>10/14/2025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810C0C-A486-464C-BFA7-4B5490638357}" type="slidenum">
              <a:rPr lang="en-US" smtClean="0"/>
              <a:t>‹#›</a:t>
            </a:fld>
            <a:endParaRPr lang="en-US"/>
          </a:p>
        </p:txBody>
      </p:sp>
    </p:spTree>
    <p:extLst>
      <p:ext uri="{BB962C8B-B14F-4D97-AF65-F5344CB8AC3E}">
        <p14:creationId xmlns:p14="http://schemas.microsoft.com/office/powerpoint/2010/main" val="42202637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5.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Content Placeholder 9"/>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1130" y="0"/>
            <a:ext cx="9189557" cy="6858000"/>
          </a:xfrm>
          <a:prstGeom prst="rect">
            <a:avLst/>
          </a:prstGeom>
        </p:spPr>
      </p:pic>
      <p:sp>
        <p:nvSpPr>
          <p:cNvPr id="2" name="Title Placeholder 1"/>
          <p:cNvSpPr>
            <a:spLocks noGrp="1"/>
          </p:cNvSpPr>
          <p:nvPr>
            <p:ph type="title"/>
          </p:nvPr>
        </p:nvSpPr>
        <p:spPr>
          <a:xfrm>
            <a:off x="457200" y="1417638"/>
            <a:ext cx="82296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2615776"/>
            <a:ext cx="8229600" cy="351038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88F4C7-C5B0-4F3B-8918-82120FCA9C97}" type="datetime1">
              <a:rPr lang="en-US" smtClean="0"/>
              <a:t>10/14/2025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4769CA-92FD-084D-B76D-66D61DCE643D}" type="slidenum">
              <a:rPr lang="en-US" smtClean="0"/>
              <a:t>‹#›</a:t>
            </a:fld>
            <a:endParaRPr lang="en-US" dirty="0"/>
          </a:p>
        </p:txBody>
      </p:sp>
    </p:spTree>
    <p:extLst>
      <p:ext uri="{BB962C8B-B14F-4D97-AF65-F5344CB8AC3E}">
        <p14:creationId xmlns:p14="http://schemas.microsoft.com/office/powerpoint/2010/main" val="6240800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457200" rtl="0" eaLnBrk="1" latinLnBrk="0" hangingPunct="1">
        <a:spcBef>
          <a:spcPct val="0"/>
        </a:spcBef>
        <a:buNone/>
        <a:defRPr sz="4400" kern="1200">
          <a:solidFill>
            <a:schemeClr val="tx2"/>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86050" y="365125"/>
            <a:ext cx="5829300" cy="93027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2686050" y="1447800"/>
            <a:ext cx="5829300" cy="472916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810C0C-A486-464C-BFA7-4B5490638357}" type="slidenum">
              <a:rPr lang="en-US" smtClean="0"/>
              <a:t>‹#›</a:t>
            </a:fld>
            <a:endParaRPr lang="en-US"/>
          </a:p>
        </p:txBody>
      </p:sp>
      <p:pic>
        <p:nvPicPr>
          <p:cNvPr id="7" name="Picture 6"/>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rot="16200000">
            <a:off x="-1997072" y="2590798"/>
            <a:ext cx="6356349" cy="1905001"/>
          </a:xfrm>
          <a:prstGeom prst="rect">
            <a:avLst/>
          </a:prstGeom>
        </p:spPr>
      </p:pic>
      <p:pic>
        <p:nvPicPr>
          <p:cNvPr id="10" name="Picture 9"/>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384014" y="5934855"/>
            <a:ext cx="1594175" cy="484216"/>
          </a:xfrm>
          <a:prstGeom prst="rect">
            <a:avLst/>
          </a:prstGeom>
        </p:spPr>
      </p:pic>
    </p:spTree>
    <p:extLst>
      <p:ext uri="{BB962C8B-B14F-4D97-AF65-F5344CB8AC3E}">
        <p14:creationId xmlns:p14="http://schemas.microsoft.com/office/powerpoint/2010/main" val="35943053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13" Type="http://schemas.openxmlformats.org/officeDocument/2006/relationships/image" Target="../media/image18.png"/><Relationship Id="rId3" Type="http://schemas.microsoft.com/office/2007/relationships/hdphoto" Target="../media/hdphoto1.wdp"/><Relationship Id="rId7" Type="http://schemas.openxmlformats.org/officeDocument/2006/relationships/diagramColors" Target="../diagrams/colors1.xml"/><Relationship Id="rId12" Type="http://schemas.openxmlformats.org/officeDocument/2006/relationships/image" Target="../media/image17.png"/><Relationship Id="rId2" Type="http://schemas.openxmlformats.org/officeDocument/2006/relationships/image" Target="../media/image8.png"/><Relationship Id="rId1" Type="http://schemas.openxmlformats.org/officeDocument/2006/relationships/slideLayout" Target="../slideLayouts/slideLayout17.xml"/><Relationship Id="rId6" Type="http://schemas.openxmlformats.org/officeDocument/2006/relationships/diagramQuickStyle" Target="../diagrams/quickStyle1.xml"/><Relationship Id="rId11" Type="http://schemas.openxmlformats.org/officeDocument/2006/relationships/image" Target="../media/image16.png"/><Relationship Id="rId5" Type="http://schemas.openxmlformats.org/officeDocument/2006/relationships/diagramLayout" Target="../diagrams/layout1.xml"/><Relationship Id="rId10" Type="http://schemas.openxmlformats.org/officeDocument/2006/relationships/image" Target="../media/image15.png"/><Relationship Id="rId4" Type="http://schemas.openxmlformats.org/officeDocument/2006/relationships/diagramData" Target="../diagrams/data1.xml"/><Relationship Id="rId9" Type="http://schemas.openxmlformats.org/officeDocument/2006/relationships/image" Target="../media/image14.png"/></Relationships>
</file>

<file path=ppt/slides/_rels/slide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0.png"/><Relationship Id="rId7"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17.xml"/><Relationship Id="rId6" Type="http://schemas.openxmlformats.org/officeDocument/2006/relationships/image" Target="../media/image22.png"/><Relationship Id="rId5" Type="http://schemas.openxmlformats.org/officeDocument/2006/relationships/image" Target="../media/image21.png"/><Relationship Id="rId10" Type="http://schemas.openxmlformats.org/officeDocument/2006/relationships/image" Target="../media/image26.png"/><Relationship Id="rId4" Type="http://schemas.microsoft.com/office/2007/relationships/hdphoto" Target="../media/hdphoto2.wdp"/><Relationship Id="rId9" Type="http://schemas.openxmlformats.org/officeDocument/2006/relationships/image" Target="../media/image25.png"/></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33.jpg"/><Relationship Id="rId13" Type="http://schemas.microsoft.com/office/2007/relationships/hdphoto" Target="../media/hdphoto3.wdp"/><Relationship Id="rId3" Type="http://schemas.openxmlformats.org/officeDocument/2006/relationships/image" Target="../media/image28.jpg"/><Relationship Id="rId7" Type="http://schemas.openxmlformats.org/officeDocument/2006/relationships/image" Target="../media/image32.png"/><Relationship Id="rId12" Type="http://schemas.openxmlformats.org/officeDocument/2006/relationships/image" Target="../media/image35.png"/><Relationship Id="rId2" Type="http://schemas.openxmlformats.org/officeDocument/2006/relationships/notesSlide" Target="../notesSlides/notesSlide6.xml"/><Relationship Id="rId1" Type="http://schemas.openxmlformats.org/officeDocument/2006/relationships/slideLayout" Target="../slideLayouts/slideLayout17.xml"/><Relationship Id="rId6" Type="http://schemas.openxmlformats.org/officeDocument/2006/relationships/image" Target="../media/image31.png"/><Relationship Id="rId11" Type="http://schemas.openxmlformats.org/officeDocument/2006/relationships/image" Target="../media/image34.png"/><Relationship Id="rId5" Type="http://schemas.openxmlformats.org/officeDocument/2006/relationships/image" Target="../media/image30.png"/><Relationship Id="rId10" Type="http://schemas.microsoft.com/office/2007/relationships/hdphoto" Target="../media/hdphoto1.wdp"/><Relationship Id="rId4" Type="http://schemas.openxmlformats.org/officeDocument/2006/relationships/image" Target="../media/image29.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mt="9000"/>
          </a:blip>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latin typeface="Franklin Gothic Book" panose="020B0503020102020204" pitchFamily="34" charset="0"/>
                <a:cs typeface="Arial" panose="020B0604020202020204" pitchFamily="34" charset="0"/>
              </a:rPr>
              <a:t>Earning Your Business Daily</a:t>
            </a:r>
          </a:p>
        </p:txBody>
      </p:sp>
      <p:sp>
        <p:nvSpPr>
          <p:cNvPr id="3" name="Subtitle 2"/>
          <p:cNvSpPr>
            <a:spLocks noGrp="1"/>
          </p:cNvSpPr>
          <p:nvPr>
            <p:ph type="subTitle" idx="1"/>
          </p:nvPr>
        </p:nvSpPr>
        <p:spPr>
          <a:xfrm>
            <a:off x="1371600" y="5334000"/>
            <a:ext cx="6400800" cy="672857"/>
          </a:xfrm>
        </p:spPr>
        <p:txBody>
          <a:bodyPr/>
          <a:lstStyle/>
          <a:p>
            <a:r>
              <a:rPr lang="en-US" dirty="0">
                <a:solidFill>
                  <a:schemeClr val="bg1"/>
                </a:solidFill>
                <a:latin typeface="Franklin Gothic Book" panose="020B0503020102020204" pitchFamily="34" charset="0"/>
              </a:rPr>
              <a:t>Fall 2025</a:t>
            </a:r>
          </a:p>
        </p:txBody>
      </p:sp>
    </p:spTree>
    <p:extLst>
      <p:ext uri="{BB962C8B-B14F-4D97-AF65-F5344CB8AC3E}">
        <p14:creationId xmlns:p14="http://schemas.microsoft.com/office/powerpoint/2010/main" val="2818934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p:cNvPicPr>
            <a:picLocks noChangeAspect="1"/>
          </p:cNvPicPr>
          <p:nvPr/>
        </p:nvPicPr>
        <p:blipFill>
          <a:blip r:embed="rId2">
            <a:extLst>
              <a:ext uri="{BEBA8EAE-BF5A-486C-A8C5-ECC9F3942E4B}">
                <a14:imgProps xmlns:a14="http://schemas.microsoft.com/office/drawing/2010/main">
                  <a14:imgLayer r:embed="rId3">
                    <a14:imgEffect>
                      <a14:sharpenSoften amount="32000"/>
                    </a14:imgEffect>
                    <a14:imgEffect>
                      <a14:saturation sat="65000"/>
                    </a14:imgEffect>
                    <a14:imgEffect>
                      <a14:brightnessContrast contrast="-35000"/>
                    </a14:imgEffect>
                  </a14:imgLayer>
                </a14:imgProps>
              </a:ext>
            </a:extLst>
          </a:blip>
          <a:stretch>
            <a:fillRect/>
          </a:stretch>
        </p:blipFill>
        <p:spPr>
          <a:xfrm>
            <a:off x="2133600" y="381000"/>
            <a:ext cx="6553200" cy="1190364"/>
          </a:xfrm>
          <a:prstGeom prst="rect">
            <a:avLst/>
          </a:prstGeom>
        </p:spPr>
      </p:pic>
      <p:sp>
        <p:nvSpPr>
          <p:cNvPr id="4" name="Slide Number Placeholder 3"/>
          <p:cNvSpPr>
            <a:spLocks noGrp="1"/>
          </p:cNvSpPr>
          <p:nvPr>
            <p:ph type="sldNum" sz="quarter" idx="12"/>
          </p:nvPr>
        </p:nvSpPr>
        <p:spPr/>
        <p:txBody>
          <a:bodyPr/>
          <a:lstStyle/>
          <a:p>
            <a:fld id="{1C4769CA-92FD-084D-B76D-66D61DCE643D}" type="slidenum">
              <a:rPr lang="en-US" smtClean="0"/>
              <a:t>2</a:t>
            </a:fld>
            <a:endParaRPr lang="en-US" dirty="0"/>
          </a:p>
        </p:txBody>
      </p:sp>
      <p:graphicFrame>
        <p:nvGraphicFramePr>
          <p:cNvPr id="9" name="Content Placeholder 8"/>
          <p:cNvGraphicFramePr>
            <a:graphicFrameLocks noGrp="1"/>
          </p:cNvGraphicFramePr>
          <p:nvPr>
            <p:ph idx="4294967295"/>
            <p:extLst>
              <p:ext uri="{D42A27DB-BD31-4B8C-83A1-F6EECF244321}">
                <p14:modId xmlns:p14="http://schemas.microsoft.com/office/powerpoint/2010/main" val="3535801240"/>
              </p:ext>
            </p:extLst>
          </p:nvPr>
        </p:nvGraphicFramePr>
        <p:xfrm>
          <a:off x="1943100" y="1635856"/>
          <a:ext cx="7505700" cy="47196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6" name="Rectangle 15"/>
          <p:cNvSpPr/>
          <p:nvPr/>
        </p:nvSpPr>
        <p:spPr>
          <a:xfrm>
            <a:off x="2286000" y="539851"/>
            <a:ext cx="2819400" cy="755549"/>
          </a:xfrm>
          <a:prstGeom prst="rect">
            <a:avLst/>
          </a:prstGeom>
          <a:solidFill>
            <a:srgbClr val="0064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2406721" y="651776"/>
            <a:ext cx="2546279" cy="584775"/>
          </a:xfrm>
          <a:prstGeom prst="rect">
            <a:avLst/>
          </a:prstGeom>
          <a:noFill/>
        </p:spPr>
        <p:txBody>
          <a:bodyPr wrap="square" rtlCol="0">
            <a:spAutoFit/>
          </a:bodyPr>
          <a:lstStyle/>
          <a:p>
            <a:r>
              <a:rPr lang="en-US" sz="3200" dirty="0">
                <a:solidFill>
                  <a:schemeClr val="bg1"/>
                </a:solidFill>
              </a:rPr>
              <a:t>BPS “F.I.R.S.T”</a:t>
            </a:r>
          </a:p>
        </p:txBody>
      </p:sp>
      <p:sp>
        <p:nvSpPr>
          <p:cNvPr id="19" name="Rectangle 18"/>
          <p:cNvSpPr/>
          <p:nvPr/>
        </p:nvSpPr>
        <p:spPr>
          <a:xfrm>
            <a:off x="2228721" y="539852"/>
            <a:ext cx="177999" cy="75554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80A09D"/>
              </a:solidFill>
            </a:endParaRPr>
          </a:p>
        </p:txBody>
      </p:sp>
      <p:grpSp>
        <p:nvGrpSpPr>
          <p:cNvPr id="8" name="Group 7">
            <a:extLst>
              <a:ext uri="{FF2B5EF4-FFF2-40B4-BE49-F238E27FC236}">
                <a16:creationId xmlns:a16="http://schemas.microsoft.com/office/drawing/2014/main" id="{6DDB2399-F469-4CE1-BBA0-6D3DDD9BC316}"/>
              </a:ext>
            </a:extLst>
          </p:cNvPr>
          <p:cNvGrpSpPr/>
          <p:nvPr/>
        </p:nvGrpSpPr>
        <p:grpSpPr>
          <a:xfrm>
            <a:off x="323858" y="1143000"/>
            <a:ext cx="1722700" cy="914400"/>
            <a:chOff x="2475573" y="695051"/>
            <a:chExt cx="1879210" cy="898543"/>
          </a:xfrm>
          <a:effectLst>
            <a:outerShdw blurRad="50800" dist="38100" dir="5400000" algn="t" rotWithShape="0">
              <a:prstClr val="black">
                <a:alpha val="40000"/>
              </a:prstClr>
            </a:outerShdw>
          </a:effectLst>
          <a:scene3d>
            <a:camera prst="orthographicFront">
              <a:rot lat="0" lon="0" rev="0"/>
            </a:camera>
            <a:lightRig rig="glow" dir="t">
              <a:rot lat="0" lon="0" rev="4800000"/>
            </a:lightRig>
          </a:scene3d>
        </p:grpSpPr>
        <p:sp>
          <p:nvSpPr>
            <p:cNvPr id="10" name="Rectangle: Rounded Corners 9">
              <a:extLst>
                <a:ext uri="{FF2B5EF4-FFF2-40B4-BE49-F238E27FC236}">
                  <a16:creationId xmlns:a16="http://schemas.microsoft.com/office/drawing/2014/main" id="{B5805957-5CF9-48D4-AAA8-312FE1B55033}"/>
                </a:ext>
              </a:extLst>
            </p:cNvPr>
            <p:cNvSpPr/>
            <p:nvPr/>
          </p:nvSpPr>
          <p:spPr>
            <a:xfrm>
              <a:off x="2475573" y="695051"/>
              <a:ext cx="1879210" cy="898543"/>
            </a:xfrm>
            <a:prstGeom prst="roundRect">
              <a:avLst/>
            </a:prstGeom>
            <a:blipFill rotWithShape="0">
              <a:blip r:embed="rId9"/>
              <a:stretch>
                <a:fillRect/>
              </a:stretch>
            </a:blipFill>
            <a:ln>
              <a:noFill/>
            </a:ln>
            <a:effectLst>
              <a:outerShdw blurRad="190500" dist="228600" dir="2700000" algn="ctr">
                <a:srgbClr val="000000">
                  <a:alpha val="30000"/>
                </a:srgbClr>
              </a:outerShdw>
            </a:effectLst>
            <a:sp3d prstMaterial="matte">
              <a:bevelT w="127000" h="63500"/>
            </a:sp3d>
          </p:spPr>
          <p:style>
            <a:lnRef idx="2">
              <a:scrgbClr r="0" g="0" b="0"/>
            </a:lnRef>
            <a:fillRef idx="1">
              <a:scrgbClr r="0" g="0" b="0"/>
            </a:fillRef>
            <a:effectRef idx="0">
              <a:scrgbClr r="0" g="0" b="0"/>
            </a:effectRef>
            <a:fontRef idx="minor">
              <a:schemeClr val="lt1"/>
            </a:fontRef>
          </p:style>
          <p:txBody>
            <a:bodyPr/>
            <a:lstStyle/>
            <a:p>
              <a:endParaRPr lang="en-US"/>
            </a:p>
          </p:txBody>
        </p:sp>
        <p:sp>
          <p:nvSpPr>
            <p:cNvPr id="11" name="Rectangle: Rounded Corners 4">
              <a:extLst>
                <a:ext uri="{FF2B5EF4-FFF2-40B4-BE49-F238E27FC236}">
                  <a16:creationId xmlns:a16="http://schemas.microsoft.com/office/drawing/2014/main" id="{9C83B423-4BD1-49FA-B1A0-42B08E3153EF}"/>
                </a:ext>
              </a:extLst>
            </p:cNvPr>
            <p:cNvSpPr txBox="1"/>
            <p:nvPr/>
          </p:nvSpPr>
          <p:spPr>
            <a:xfrm>
              <a:off x="2519436" y="738914"/>
              <a:ext cx="1791484" cy="810817"/>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US" sz="3400" kern="1200" dirty="0"/>
                <a:t> </a:t>
              </a:r>
            </a:p>
          </p:txBody>
        </p:sp>
      </p:grpSp>
      <p:pic>
        <p:nvPicPr>
          <p:cNvPr id="28" name="Picture 27">
            <a:extLst>
              <a:ext uri="{FF2B5EF4-FFF2-40B4-BE49-F238E27FC236}">
                <a16:creationId xmlns:a16="http://schemas.microsoft.com/office/drawing/2014/main" id="{45F59FE1-DD56-497F-BF6C-8FA3D2ADC49A}"/>
              </a:ext>
            </a:extLst>
          </p:cNvPr>
          <p:cNvPicPr>
            <a:picLocks noChangeAspect="1"/>
          </p:cNvPicPr>
          <p:nvPr/>
        </p:nvPicPr>
        <p:blipFill>
          <a:blip r:embed="rId10"/>
          <a:stretch>
            <a:fillRect/>
          </a:stretch>
        </p:blipFill>
        <p:spPr>
          <a:xfrm>
            <a:off x="323859" y="2150819"/>
            <a:ext cx="1700784" cy="912636"/>
          </a:xfrm>
          <a:prstGeom prst="roundRect">
            <a:avLst>
              <a:gd name="adj" fmla="val 16667"/>
            </a:avLst>
          </a:prstGeom>
          <a:ln>
            <a:noFill/>
          </a:ln>
          <a:effectLst>
            <a:outerShdw blurRad="50800" dist="38100" dir="5400000" algn="t" rotWithShape="0">
              <a:prstClr val="black">
                <a:alpha val="40000"/>
              </a:prst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9" name="Picture 28">
            <a:extLst>
              <a:ext uri="{FF2B5EF4-FFF2-40B4-BE49-F238E27FC236}">
                <a16:creationId xmlns:a16="http://schemas.microsoft.com/office/drawing/2014/main" id="{E20ECB76-04A9-4A96-8F69-2C34F4A9D1AE}"/>
              </a:ext>
            </a:extLst>
          </p:cNvPr>
          <p:cNvPicPr>
            <a:picLocks noChangeAspect="1"/>
          </p:cNvPicPr>
          <p:nvPr/>
        </p:nvPicPr>
        <p:blipFill>
          <a:blip r:embed="rId11"/>
          <a:stretch>
            <a:fillRect/>
          </a:stretch>
        </p:blipFill>
        <p:spPr>
          <a:xfrm>
            <a:off x="323858" y="3156874"/>
            <a:ext cx="1700784" cy="836862"/>
          </a:xfrm>
          <a:prstGeom prst="roundRect">
            <a:avLst>
              <a:gd name="adj" fmla="val 16667"/>
            </a:avLst>
          </a:prstGeom>
          <a:ln>
            <a:noFill/>
          </a:ln>
          <a:effectLst>
            <a:outerShdw blurRad="50800" dist="38100" dir="5400000" algn="t" rotWithShape="0">
              <a:prstClr val="black">
                <a:alpha val="40000"/>
              </a:prst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1" name="Picture 30">
            <a:extLst>
              <a:ext uri="{FF2B5EF4-FFF2-40B4-BE49-F238E27FC236}">
                <a16:creationId xmlns:a16="http://schemas.microsoft.com/office/drawing/2014/main" id="{9B30DE93-E283-4C25-BF96-4EF35B23079F}"/>
              </a:ext>
            </a:extLst>
          </p:cNvPr>
          <p:cNvPicPr>
            <a:picLocks noChangeAspect="1"/>
          </p:cNvPicPr>
          <p:nvPr/>
        </p:nvPicPr>
        <p:blipFill>
          <a:blip r:embed="rId12"/>
          <a:stretch>
            <a:fillRect/>
          </a:stretch>
        </p:blipFill>
        <p:spPr>
          <a:xfrm>
            <a:off x="334815" y="4087155"/>
            <a:ext cx="1700784" cy="877668"/>
          </a:xfrm>
          <a:prstGeom prst="roundRect">
            <a:avLst>
              <a:gd name="adj" fmla="val 16667"/>
            </a:avLst>
          </a:prstGeom>
          <a:ln>
            <a:noFill/>
          </a:ln>
          <a:effectLst>
            <a:outerShdw blurRad="50800" dist="38100" dir="5400000" algn="t" rotWithShape="0">
              <a:prstClr val="black">
                <a:alpha val="40000"/>
              </a:prst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 name="Picture 2">
            <a:extLst>
              <a:ext uri="{FF2B5EF4-FFF2-40B4-BE49-F238E27FC236}">
                <a16:creationId xmlns:a16="http://schemas.microsoft.com/office/drawing/2014/main" id="{7F727B68-26F5-9333-F119-55FB93BDD399}"/>
              </a:ext>
            </a:extLst>
          </p:cNvPr>
          <p:cNvPicPr>
            <a:picLocks noChangeAspect="1"/>
          </p:cNvPicPr>
          <p:nvPr/>
        </p:nvPicPr>
        <p:blipFill>
          <a:blip r:embed="rId13"/>
          <a:stretch>
            <a:fillRect/>
          </a:stretch>
        </p:blipFill>
        <p:spPr>
          <a:xfrm>
            <a:off x="334815" y="5058242"/>
            <a:ext cx="1671533" cy="83686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6153180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416FE613-4A53-17B5-1708-03A3B947AAB5}"/>
              </a:ext>
            </a:extLst>
          </p:cNvPr>
          <p:cNvSpPr>
            <a:spLocks noGrp="1"/>
          </p:cNvSpPr>
          <p:nvPr>
            <p:ph type="title"/>
          </p:nvPr>
        </p:nvSpPr>
        <p:spPr>
          <a:xfrm>
            <a:off x="2686050" y="365125"/>
            <a:ext cx="5829300" cy="930275"/>
          </a:xfrm>
        </p:spPr>
        <p:txBody>
          <a:bodyPr>
            <a:normAutofit/>
          </a:bodyPr>
          <a:lstStyle/>
          <a:p>
            <a:pPr algn="ctr"/>
            <a:r>
              <a:rPr lang="en-US" sz="3600" dirty="0">
                <a:solidFill>
                  <a:srgbClr val="18563F"/>
                </a:solidFill>
                <a:effectLst>
                  <a:outerShdw blurRad="38100" dist="38100" dir="2700000" algn="tl">
                    <a:srgbClr val="000000">
                      <a:alpha val="43137"/>
                    </a:srgbClr>
                  </a:outerShdw>
                </a:effectLst>
                <a:latin typeface="Franklin Gothic Book" panose="020B0503020102020204" pitchFamily="34" charset="0"/>
              </a:rPr>
              <a:t>BPS Target Classes</a:t>
            </a:r>
          </a:p>
        </p:txBody>
      </p:sp>
      <p:pic>
        <p:nvPicPr>
          <p:cNvPr id="3" name="Picture 2">
            <a:extLst>
              <a:ext uri="{FF2B5EF4-FFF2-40B4-BE49-F238E27FC236}">
                <a16:creationId xmlns:a16="http://schemas.microsoft.com/office/drawing/2014/main" id="{FE11A6EA-A143-D31E-E94D-F6BF3A67DBCB}"/>
              </a:ext>
            </a:extLst>
          </p:cNvPr>
          <p:cNvPicPr>
            <a:picLocks noChangeAspect="1"/>
          </p:cNvPicPr>
          <p:nvPr/>
        </p:nvPicPr>
        <p:blipFill>
          <a:blip r:embed="rId2"/>
          <a:stretch>
            <a:fillRect/>
          </a:stretch>
        </p:blipFill>
        <p:spPr>
          <a:xfrm>
            <a:off x="2590800" y="1752600"/>
            <a:ext cx="6101127" cy="3797950"/>
          </a:xfrm>
          <a:prstGeom prst="rect">
            <a:avLst/>
          </a:prstGeom>
          <a:noFill/>
        </p:spPr>
      </p:pic>
    </p:spTree>
    <p:extLst>
      <p:ext uri="{BB962C8B-B14F-4D97-AF65-F5344CB8AC3E}">
        <p14:creationId xmlns:p14="http://schemas.microsoft.com/office/powerpoint/2010/main" val="10017277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reeform 22"/>
          <p:cNvSpPr/>
          <p:nvPr/>
        </p:nvSpPr>
        <p:spPr>
          <a:xfrm>
            <a:off x="1614370" y="3805693"/>
            <a:ext cx="6005630" cy="1164316"/>
          </a:xfrm>
          <a:custGeom>
            <a:avLst/>
            <a:gdLst>
              <a:gd name="connsiteX0" fmla="*/ 12700 w 5930900"/>
              <a:gd name="connsiteY0" fmla="*/ 520700 h 571500"/>
              <a:gd name="connsiteX1" fmla="*/ 2933700 w 5930900"/>
              <a:gd name="connsiteY1" fmla="*/ 0 h 571500"/>
              <a:gd name="connsiteX2" fmla="*/ 5930900 w 5930900"/>
              <a:gd name="connsiteY2" fmla="*/ 0 h 571500"/>
              <a:gd name="connsiteX3" fmla="*/ 3403600 w 5930900"/>
              <a:gd name="connsiteY3" fmla="*/ 546100 h 571500"/>
              <a:gd name="connsiteX4" fmla="*/ 0 w 5930900"/>
              <a:gd name="connsiteY4" fmla="*/ 546100 h 571500"/>
              <a:gd name="connsiteX5" fmla="*/ 0 w 5930900"/>
              <a:gd name="connsiteY5" fmla="*/ 571500 h 571500"/>
              <a:gd name="connsiteX0" fmla="*/ 12700 w 5930900"/>
              <a:gd name="connsiteY0" fmla="*/ 520700 h 571500"/>
              <a:gd name="connsiteX1" fmla="*/ 2562565 w 5930900"/>
              <a:gd name="connsiteY1" fmla="*/ 18000 h 571500"/>
              <a:gd name="connsiteX2" fmla="*/ 5930900 w 5930900"/>
              <a:gd name="connsiteY2" fmla="*/ 0 h 571500"/>
              <a:gd name="connsiteX3" fmla="*/ 3403600 w 5930900"/>
              <a:gd name="connsiteY3" fmla="*/ 546100 h 571500"/>
              <a:gd name="connsiteX4" fmla="*/ 0 w 5930900"/>
              <a:gd name="connsiteY4" fmla="*/ 546100 h 571500"/>
              <a:gd name="connsiteX5" fmla="*/ 0 w 5930900"/>
              <a:gd name="connsiteY5" fmla="*/ 571500 h 571500"/>
              <a:gd name="connsiteX0" fmla="*/ 12700 w 5930900"/>
              <a:gd name="connsiteY0" fmla="*/ 520701 h 571501"/>
              <a:gd name="connsiteX1" fmla="*/ 2595312 w 5930900"/>
              <a:gd name="connsiteY1" fmla="*/ 0 h 571501"/>
              <a:gd name="connsiteX2" fmla="*/ 5930900 w 5930900"/>
              <a:gd name="connsiteY2" fmla="*/ 1 h 571501"/>
              <a:gd name="connsiteX3" fmla="*/ 3403600 w 5930900"/>
              <a:gd name="connsiteY3" fmla="*/ 546101 h 571501"/>
              <a:gd name="connsiteX4" fmla="*/ 0 w 5930900"/>
              <a:gd name="connsiteY4" fmla="*/ 546101 h 571501"/>
              <a:gd name="connsiteX5" fmla="*/ 0 w 5930900"/>
              <a:gd name="connsiteY5" fmla="*/ 571501 h 571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30900" h="571501">
                <a:moveTo>
                  <a:pt x="12700" y="520701"/>
                </a:moveTo>
                <a:lnTo>
                  <a:pt x="2595312" y="0"/>
                </a:lnTo>
                <a:lnTo>
                  <a:pt x="5930900" y="1"/>
                </a:lnTo>
                <a:lnTo>
                  <a:pt x="3403600" y="546101"/>
                </a:lnTo>
                <a:lnTo>
                  <a:pt x="0" y="546101"/>
                </a:lnTo>
                <a:lnTo>
                  <a:pt x="0" y="571501"/>
                </a:lnTo>
              </a:path>
            </a:pathLst>
          </a:cu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457201" y="990600"/>
            <a:ext cx="5599814" cy="1041277"/>
          </a:xfrm>
        </p:spPr>
        <p:txBody>
          <a:bodyPr>
            <a:noAutofit/>
          </a:bodyPr>
          <a:lstStyle/>
          <a:p>
            <a:pPr algn="l"/>
            <a:r>
              <a:rPr lang="en-US" sz="2800" dirty="0">
                <a:latin typeface="Franklin Gothic Book" panose="020B0503020102020204" pitchFamily="34" charset="0"/>
              </a:rPr>
              <a:t>Collaborative Submission Process</a:t>
            </a:r>
          </a:p>
        </p:txBody>
      </p:sp>
      <p:sp>
        <p:nvSpPr>
          <p:cNvPr id="7" name="Pentagon 6"/>
          <p:cNvSpPr/>
          <p:nvPr/>
        </p:nvSpPr>
        <p:spPr>
          <a:xfrm>
            <a:off x="685800" y="2590800"/>
            <a:ext cx="2180246" cy="1143000"/>
          </a:xfrm>
          <a:prstGeom prst="homePlate">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400" dirty="0">
                <a:solidFill>
                  <a:schemeClr val="tx1"/>
                </a:solidFill>
                <a:latin typeface="Franklin Gothic Book" panose="020B0503020102020204" pitchFamily="34" charset="0"/>
              </a:rPr>
              <a:t>Initial Program </a:t>
            </a:r>
            <a:br>
              <a:rPr lang="en-US" sz="1400" dirty="0">
                <a:solidFill>
                  <a:schemeClr val="tx1"/>
                </a:solidFill>
                <a:latin typeface="Franklin Gothic Book" panose="020B0503020102020204" pitchFamily="34" charset="0"/>
              </a:rPr>
            </a:br>
            <a:r>
              <a:rPr lang="en-US" sz="1400" dirty="0">
                <a:solidFill>
                  <a:schemeClr val="tx1"/>
                </a:solidFill>
                <a:latin typeface="Franklin Gothic Book" panose="020B0503020102020204" pitchFamily="34" charset="0"/>
              </a:rPr>
              <a:t>Submission </a:t>
            </a:r>
            <a:br>
              <a:rPr lang="en-US" sz="1400" dirty="0">
                <a:solidFill>
                  <a:schemeClr val="tx1"/>
                </a:solidFill>
                <a:latin typeface="Franklin Gothic Book" panose="020B0503020102020204" pitchFamily="34" charset="0"/>
              </a:rPr>
            </a:br>
            <a:r>
              <a:rPr lang="en-US" sz="1400" dirty="0">
                <a:solidFill>
                  <a:schemeClr val="tx1"/>
                </a:solidFill>
                <a:latin typeface="Franklin Gothic Book" panose="020B0503020102020204" pitchFamily="34" charset="0"/>
              </a:rPr>
              <a:t>Response</a:t>
            </a:r>
          </a:p>
        </p:txBody>
      </p:sp>
      <p:sp>
        <p:nvSpPr>
          <p:cNvPr id="9" name="Chevron 8"/>
          <p:cNvSpPr/>
          <p:nvPr/>
        </p:nvSpPr>
        <p:spPr>
          <a:xfrm>
            <a:off x="2514600" y="2590800"/>
            <a:ext cx="2362200" cy="1143000"/>
          </a:xfrm>
          <a:prstGeom prst="chevron">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400" dirty="0">
                <a:solidFill>
                  <a:schemeClr val="tx1"/>
                </a:solidFill>
                <a:latin typeface="Franklin Gothic Book" panose="020B0503020102020204" pitchFamily="34" charset="0"/>
              </a:rPr>
              <a:t>Leadership Team Review of Executive Summary</a:t>
            </a:r>
          </a:p>
        </p:txBody>
      </p:sp>
      <p:sp>
        <p:nvSpPr>
          <p:cNvPr id="10" name="Chevron 9"/>
          <p:cNvSpPr/>
          <p:nvPr/>
        </p:nvSpPr>
        <p:spPr>
          <a:xfrm>
            <a:off x="4495800" y="2590800"/>
            <a:ext cx="2362200" cy="1143000"/>
          </a:xfrm>
          <a:prstGeom prst="chevron">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400" dirty="0">
                <a:solidFill>
                  <a:schemeClr val="tx1"/>
                </a:solidFill>
                <a:latin typeface="Franklin Gothic Book" panose="020B0503020102020204" pitchFamily="34" charset="0"/>
              </a:rPr>
              <a:t>Nondisclosure Agreement Execution</a:t>
            </a:r>
          </a:p>
        </p:txBody>
      </p:sp>
      <p:sp>
        <p:nvSpPr>
          <p:cNvPr id="11" name="Chevron 10"/>
          <p:cNvSpPr/>
          <p:nvPr/>
        </p:nvSpPr>
        <p:spPr>
          <a:xfrm>
            <a:off x="6477000" y="2590800"/>
            <a:ext cx="2362200" cy="1143000"/>
          </a:xfrm>
          <a:prstGeom prst="chevron">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400" dirty="0">
                <a:solidFill>
                  <a:schemeClr val="tx1"/>
                </a:solidFill>
                <a:latin typeface="Franklin Gothic Book" panose="020B0503020102020204" pitchFamily="34" charset="0"/>
              </a:rPr>
              <a:t>Actuarial Data Analysis &amp; Underwriting Review</a:t>
            </a:r>
          </a:p>
        </p:txBody>
      </p:sp>
      <p:sp>
        <p:nvSpPr>
          <p:cNvPr id="12" name="Pentagon 11"/>
          <p:cNvSpPr/>
          <p:nvPr/>
        </p:nvSpPr>
        <p:spPr>
          <a:xfrm>
            <a:off x="1614371" y="4912236"/>
            <a:ext cx="2225040" cy="1143000"/>
          </a:xfrm>
          <a:prstGeom prst="homePlate">
            <a:avLst/>
          </a:prstGeom>
          <a:solidFill>
            <a:schemeClr val="bg1">
              <a:lumMod val="95000"/>
            </a:schemeClr>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400" dirty="0">
                <a:solidFill>
                  <a:schemeClr val="tx1"/>
                </a:solidFill>
                <a:latin typeface="Franklin Gothic Book" panose="020B0503020102020204" pitchFamily="34" charset="0"/>
              </a:rPr>
              <a:t>Program Application &amp; </a:t>
            </a:r>
            <a:br>
              <a:rPr lang="en-US" sz="1400" dirty="0">
                <a:solidFill>
                  <a:schemeClr val="tx1"/>
                </a:solidFill>
                <a:latin typeface="Franklin Gothic Book" panose="020B0503020102020204" pitchFamily="34" charset="0"/>
              </a:rPr>
            </a:br>
            <a:r>
              <a:rPr lang="en-US" sz="1400" dirty="0">
                <a:solidFill>
                  <a:schemeClr val="tx1"/>
                </a:solidFill>
                <a:latin typeface="Franklin Gothic Book" panose="020B0503020102020204" pitchFamily="34" charset="0"/>
              </a:rPr>
              <a:t>Requirements Meeting</a:t>
            </a:r>
          </a:p>
        </p:txBody>
      </p:sp>
      <p:sp>
        <p:nvSpPr>
          <p:cNvPr id="13" name="Chevron 12"/>
          <p:cNvSpPr/>
          <p:nvPr/>
        </p:nvSpPr>
        <p:spPr>
          <a:xfrm>
            <a:off x="3443170" y="4912236"/>
            <a:ext cx="2921264" cy="1143000"/>
          </a:xfrm>
          <a:prstGeom prst="chevron">
            <a:avLst/>
          </a:prstGeom>
          <a:solidFill>
            <a:schemeClr val="bg1">
              <a:lumMod val="95000"/>
            </a:schemeClr>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400" dirty="0">
                <a:solidFill>
                  <a:schemeClr val="tx1"/>
                </a:solidFill>
                <a:latin typeface="Franklin Gothic Book" panose="020B0503020102020204" pitchFamily="34" charset="0"/>
              </a:rPr>
              <a:t>Actuarial, Underwriting, Finance, Claims, IT  &amp; Operational Due Diligence</a:t>
            </a:r>
          </a:p>
        </p:txBody>
      </p:sp>
      <p:sp>
        <p:nvSpPr>
          <p:cNvPr id="15" name="Chevron 14"/>
          <p:cNvSpPr/>
          <p:nvPr/>
        </p:nvSpPr>
        <p:spPr>
          <a:xfrm>
            <a:off x="6019800" y="4922869"/>
            <a:ext cx="2438400" cy="1143000"/>
          </a:xfrm>
          <a:prstGeom prst="chevron">
            <a:avLst/>
          </a:prstGeom>
          <a:solidFill>
            <a:schemeClr val="accent1"/>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400" dirty="0">
                <a:solidFill>
                  <a:schemeClr val="accent1">
                    <a:lumMod val="50000"/>
                    <a:lumOff val="50000"/>
                  </a:schemeClr>
                </a:solidFill>
                <a:latin typeface="Franklin Gothic Book" panose="020B0503020102020204" pitchFamily="34" charset="0"/>
              </a:rPr>
              <a:t>Program Proposal Delivered</a:t>
            </a:r>
          </a:p>
        </p:txBody>
      </p:sp>
      <p:sp>
        <p:nvSpPr>
          <p:cNvPr id="2051" name="Oval 2050"/>
          <p:cNvSpPr/>
          <p:nvPr/>
        </p:nvSpPr>
        <p:spPr>
          <a:xfrm>
            <a:off x="533400" y="2453640"/>
            <a:ext cx="365760" cy="365760"/>
          </a:xfrm>
          <a:prstGeom prst="ellipse">
            <a:avLst/>
          </a:prstGeom>
          <a:solidFill>
            <a:srgbClr val="009A45"/>
          </a:solidFill>
          <a:ln>
            <a:noFill/>
          </a:ln>
          <a:scene3d>
            <a:camera prst="orthographicFront"/>
            <a:lightRig rig="threePt" dir="t"/>
          </a:scene3d>
          <a:sp3d>
            <a:bevelT/>
          </a:sp3d>
        </p:spPr>
        <p:style>
          <a:lnRef idx="0">
            <a:scrgbClr r="0" g="0" b="0"/>
          </a:lnRef>
          <a:fillRef idx="0">
            <a:scrgbClr r="0" g="0" b="0"/>
          </a:fillRef>
          <a:effectRef idx="0">
            <a:scrgbClr r="0" g="0" b="0"/>
          </a:effectRef>
          <a:fontRef idx="minor">
            <a:schemeClr val="lt1"/>
          </a:fontRef>
        </p:style>
        <p:txBody>
          <a:bodyPr rtlCol="0" anchor="ctr"/>
          <a:lstStyle/>
          <a:p>
            <a:pPr algn="ctr"/>
            <a:r>
              <a:rPr lang="en-US" sz="1600" b="1" dirty="0">
                <a:solidFill>
                  <a:schemeClr val="bg1"/>
                </a:solidFill>
              </a:rPr>
              <a:t>1</a:t>
            </a:r>
          </a:p>
        </p:txBody>
      </p:sp>
      <p:sp>
        <p:nvSpPr>
          <p:cNvPr id="38" name="Oval 37"/>
          <p:cNvSpPr/>
          <p:nvPr/>
        </p:nvSpPr>
        <p:spPr>
          <a:xfrm>
            <a:off x="2491565" y="2453640"/>
            <a:ext cx="365760" cy="365760"/>
          </a:xfrm>
          <a:prstGeom prst="ellipse">
            <a:avLst/>
          </a:prstGeom>
          <a:solidFill>
            <a:srgbClr val="009A45"/>
          </a:solidFill>
          <a:ln>
            <a:noFill/>
          </a:ln>
          <a:scene3d>
            <a:camera prst="orthographicFront"/>
            <a:lightRig rig="threePt" dir="t"/>
          </a:scene3d>
          <a:sp3d>
            <a:bevelT/>
          </a:sp3d>
        </p:spPr>
        <p:style>
          <a:lnRef idx="0">
            <a:scrgbClr r="0" g="0" b="0"/>
          </a:lnRef>
          <a:fillRef idx="0">
            <a:scrgbClr r="0" g="0" b="0"/>
          </a:fillRef>
          <a:effectRef idx="0">
            <a:scrgbClr r="0" g="0" b="0"/>
          </a:effectRef>
          <a:fontRef idx="minor">
            <a:schemeClr val="lt1"/>
          </a:fontRef>
        </p:style>
        <p:txBody>
          <a:bodyPr rtlCol="0" anchor="ctr"/>
          <a:lstStyle/>
          <a:p>
            <a:pPr algn="ctr"/>
            <a:r>
              <a:rPr lang="en-US" sz="1600" b="1" dirty="0">
                <a:solidFill>
                  <a:schemeClr val="bg1"/>
                </a:solidFill>
              </a:rPr>
              <a:t>2</a:t>
            </a:r>
          </a:p>
        </p:txBody>
      </p:sp>
      <p:sp>
        <p:nvSpPr>
          <p:cNvPr id="39" name="Oval 38"/>
          <p:cNvSpPr/>
          <p:nvPr/>
        </p:nvSpPr>
        <p:spPr>
          <a:xfrm>
            <a:off x="4495800" y="2453640"/>
            <a:ext cx="365760" cy="365760"/>
          </a:xfrm>
          <a:prstGeom prst="ellipse">
            <a:avLst/>
          </a:prstGeom>
          <a:solidFill>
            <a:srgbClr val="009A45"/>
          </a:solidFill>
          <a:ln>
            <a:noFill/>
          </a:ln>
          <a:scene3d>
            <a:camera prst="orthographicFront"/>
            <a:lightRig rig="threePt" dir="t"/>
          </a:scene3d>
          <a:sp3d>
            <a:bevelT/>
          </a:sp3d>
        </p:spPr>
        <p:style>
          <a:lnRef idx="0">
            <a:scrgbClr r="0" g="0" b="0"/>
          </a:lnRef>
          <a:fillRef idx="0">
            <a:scrgbClr r="0" g="0" b="0"/>
          </a:fillRef>
          <a:effectRef idx="0">
            <a:scrgbClr r="0" g="0" b="0"/>
          </a:effectRef>
          <a:fontRef idx="minor">
            <a:schemeClr val="lt1"/>
          </a:fontRef>
        </p:style>
        <p:txBody>
          <a:bodyPr rtlCol="0" anchor="ctr"/>
          <a:lstStyle/>
          <a:p>
            <a:pPr algn="ctr"/>
            <a:r>
              <a:rPr lang="en-US" sz="1600" b="1" dirty="0">
                <a:solidFill>
                  <a:schemeClr val="bg1"/>
                </a:solidFill>
              </a:rPr>
              <a:t>3</a:t>
            </a:r>
          </a:p>
        </p:txBody>
      </p:sp>
      <p:sp>
        <p:nvSpPr>
          <p:cNvPr id="2052" name="Flowchart: Data 2051"/>
          <p:cNvSpPr/>
          <p:nvPr/>
        </p:nvSpPr>
        <p:spPr>
          <a:xfrm>
            <a:off x="762000" y="3657600"/>
            <a:ext cx="1409700" cy="226832"/>
          </a:xfrm>
          <a:prstGeom prst="flowChartInputOutput">
            <a:avLst/>
          </a:prstGeom>
          <a:solidFill>
            <a:schemeClr val="tx2"/>
          </a:solidFill>
          <a:ln>
            <a:noFill/>
          </a:ln>
          <a:scene3d>
            <a:camera prst="orthographicFront"/>
            <a:lightRig rig="threePt" dir="t"/>
          </a:scene3d>
          <a:sp3d prstMaterial="matte"/>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a:solidFill>
                  <a:schemeClr val="bg1"/>
                </a:solidFill>
                <a:latin typeface="Arial" panose="020B0604020202020204" pitchFamily="34" charset="0"/>
                <a:cs typeface="Arial" panose="020B0604020202020204" pitchFamily="34" charset="0"/>
              </a:rPr>
              <a:t>5 DAYS</a:t>
            </a:r>
          </a:p>
        </p:txBody>
      </p:sp>
      <p:sp>
        <p:nvSpPr>
          <p:cNvPr id="41" name="Flowchart: Data 40"/>
          <p:cNvSpPr/>
          <p:nvPr/>
        </p:nvSpPr>
        <p:spPr>
          <a:xfrm>
            <a:off x="2542067" y="3657600"/>
            <a:ext cx="1409700" cy="226832"/>
          </a:xfrm>
          <a:prstGeom prst="flowChartInputOutput">
            <a:avLst/>
          </a:prstGeom>
          <a:solidFill>
            <a:schemeClr val="tx2"/>
          </a:solidFill>
          <a:ln>
            <a:noFill/>
          </a:ln>
          <a:scene3d>
            <a:camera prst="orthographicFront"/>
            <a:lightRig rig="threePt" dir="t"/>
          </a:scene3d>
          <a:sp3d prstMaterial="matte"/>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a:solidFill>
                  <a:schemeClr val="bg1"/>
                </a:solidFill>
                <a:latin typeface="Arial" panose="020B0604020202020204" pitchFamily="34" charset="0"/>
                <a:cs typeface="Arial" panose="020B0604020202020204" pitchFamily="34" charset="0"/>
              </a:rPr>
              <a:t>5 DAYS</a:t>
            </a:r>
          </a:p>
        </p:txBody>
      </p:sp>
      <p:sp>
        <p:nvSpPr>
          <p:cNvPr id="42" name="Flowchart: Data 41"/>
          <p:cNvSpPr/>
          <p:nvPr/>
        </p:nvSpPr>
        <p:spPr>
          <a:xfrm>
            <a:off x="4610100" y="3657600"/>
            <a:ext cx="1409700" cy="226832"/>
          </a:xfrm>
          <a:prstGeom prst="flowChartInputOutput">
            <a:avLst/>
          </a:prstGeom>
          <a:solidFill>
            <a:schemeClr val="tx2"/>
          </a:solidFill>
          <a:ln>
            <a:noFill/>
          </a:ln>
          <a:scene3d>
            <a:camera prst="orthographicFront"/>
            <a:lightRig rig="threePt" dir="t"/>
          </a:scene3d>
          <a:sp3d prstMaterial="matte"/>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a:solidFill>
                  <a:schemeClr val="bg1"/>
                </a:solidFill>
                <a:latin typeface="Arial" panose="020B0604020202020204" pitchFamily="34" charset="0"/>
                <a:cs typeface="Arial" panose="020B0604020202020204" pitchFamily="34" charset="0"/>
              </a:rPr>
              <a:t>5 DAYS</a:t>
            </a:r>
          </a:p>
        </p:txBody>
      </p:sp>
      <p:sp>
        <p:nvSpPr>
          <p:cNvPr id="43" name="Flowchart: Data 42"/>
          <p:cNvSpPr/>
          <p:nvPr/>
        </p:nvSpPr>
        <p:spPr>
          <a:xfrm>
            <a:off x="6667500" y="3657600"/>
            <a:ext cx="1409700" cy="226832"/>
          </a:xfrm>
          <a:prstGeom prst="flowChartInputOutput">
            <a:avLst/>
          </a:prstGeom>
          <a:solidFill>
            <a:schemeClr val="tx2"/>
          </a:solidFill>
          <a:ln>
            <a:noFill/>
          </a:ln>
          <a:scene3d>
            <a:camera prst="orthographicFront"/>
            <a:lightRig rig="threePt" dir="t"/>
          </a:scene3d>
          <a:sp3d prstMaterial="matte"/>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a:solidFill>
                  <a:schemeClr val="bg1"/>
                </a:solidFill>
                <a:latin typeface="Arial" panose="020B0604020202020204" pitchFamily="34" charset="0"/>
                <a:cs typeface="Arial" panose="020B0604020202020204" pitchFamily="34" charset="0"/>
              </a:rPr>
              <a:t>20 DAYS</a:t>
            </a:r>
          </a:p>
        </p:txBody>
      </p:sp>
      <p:sp>
        <p:nvSpPr>
          <p:cNvPr id="44" name="Flowchart: Data 43"/>
          <p:cNvSpPr/>
          <p:nvPr/>
        </p:nvSpPr>
        <p:spPr>
          <a:xfrm>
            <a:off x="1730450" y="5945368"/>
            <a:ext cx="1409700" cy="226832"/>
          </a:xfrm>
          <a:prstGeom prst="flowChartInputOutput">
            <a:avLst/>
          </a:prstGeom>
          <a:solidFill>
            <a:schemeClr val="accent1"/>
          </a:solidFill>
          <a:ln>
            <a:noFill/>
          </a:ln>
          <a:scene3d>
            <a:camera prst="orthographicFront"/>
            <a:lightRig rig="threePt" dir="t"/>
          </a:scene3d>
          <a:sp3d prstMaterial="matte"/>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a:solidFill>
                  <a:schemeClr val="bg1"/>
                </a:solidFill>
                <a:latin typeface="Arial" panose="020B0604020202020204" pitchFamily="34" charset="0"/>
                <a:cs typeface="Arial" panose="020B0604020202020204" pitchFamily="34" charset="0"/>
              </a:rPr>
              <a:t>5 DAYS</a:t>
            </a:r>
          </a:p>
        </p:txBody>
      </p:sp>
      <p:sp>
        <p:nvSpPr>
          <p:cNvPr id="45" name="Flowchart: Data 44"/>
          <p:cNvSpPr/>
          <p:nvPr/>
        </p:nvSpPr>
        <p:spPr>
          <a:xfrm>
            <a:off x="3586717" y="5945368"/>
            <a:ext cx="2052083" cy="226832"/>
          </a:xfrm>
          <a:prstGeom prst="flowChartInputOutput">
            <a:avLst/>
          </a:prstGeom>
          <a:solidFill>
            <a:schemeClr val="accent1"/>
          </a:solidFill>
          <a:ln>
            <a:noFill/>
          </a:ln>
          <a:scene3d>
            <a:camera prst="orthographicFront"/>
            <a:lightRig rig="threePt" dir="t"/>
          </a:scene3d>
          <a:sp3d prstMaterial="matte"/>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a:solidFill>
                  <a:schemeClr val="bg1"/>
                </a:solidFill>
                <a:latin typeface="Arial" panose="020B0604020202020204" pitchFamily="34" charset="0"/>
                <a:cs typeface="Arial" panose="020B0604020202020204" pitchFamily="34" charset="0"/>
              </a:rPr>
              <a:t>30 DAYS</a:t>
            </a:r>
          </a:p>
        </p:txBody>
      </p:sp>
      <p:sp>
        <p:nvSpPr>
          <p:cNvPr id="48" name="Oval 47"/>
          <p:cNvSpPr/>
          <p:nvPr/>
        </p:nvSpPr>
        <p:spPr>
          <a:xfrm>
            <a:off x="6477000" y="2453640"/>
            <a:ext cx="365760" cy="365760"/>
          </a:xfrm>
          <a:prstGeom prst="ellipse">
            <a:avLst/>
          </a:prstGeom>
          <a:solidFill>
            <a:srgbClr val="009A45"/>
          </a:solidFill>
          <a:ln>
            <a:noFill/>
          </a:ln>
          <a:scene3d>
            <a:camera prst="orthographicFront"/>
            <a:lightRig rig="threePt" dir="t"/>
          </a:scene3d>
          <a:sp3d>
            <a:bevelT/>
          </a:sp3d>
        </p:spPr>
        <p:style>
          <a:lnRef idx="0">
            <a:scrgbClr r="0" g="0" b="0"/>
          </a:lnRef>
          <a:fillRef idx="0">
            <a:scrgbClr r="0" g="0" b="0"/>
          </a:fillRef>
          <a:effectRef idx="0">
            <a:scrgbClr r="0" g="0" b="0"/>
          </a:effectRef>
          <a:fontRef idx="minor">
            <a:schemeClr val="lt1"/>
          </a:fontRef>
        </p:style>
        <p:txBody>
          <a:bodyPr rtlCol="0" anchor="ctr"/>
          <a:lstStyle/>
          <a:p>
            <a:pPr algn="ctr"/>
            <a:r>
              <a:rPr lang="en-US" sz="1600" b="1" dirty="0">
                <a:solidFill>
                  <a:schemeClr val="bg1"/>
                </a:solidFill>
              </a:rPr>
              <a:t>4</a:t>
            </a:r>
          </a:p>
        </p:txBody>
      </p:sp>
      <p:sp>
        <p:nvSpPr>
          <p:cNvPr id="49" name="Oval 48"/>
          <p:cNvSpPr/>
          <p:nvPr/>
        </p:nvSpPr>
        <p:spPr>
          <a:xfrm>
            <a:off x="1468926" y="4783845"/>
            <a:ext cx="365760" cy="365760"/>
          </a:xfrm>
          <a:prstGeom prst="ellipse">
            <a:avLst/>
          </a:prstGeom>
          <a:solidFill>
            <a:srgbClr val="009A45"/>
          </a:solidFill>
          <a:ln>
            <a:noFill/>
          </a:ln>
          <a:scene3d>
            <a:camera prst="orthographicFront"/>
            <a:lightRig rig="threePt" dir="t"/>
          </a:scene3d>
          <a:sp3d>
            <a:bevelT/>
          </a:sp3d>
        </p:spPr>
        <p:style>
          <a:lnRef idx="0">
            <a:scrgbClr r="0" g="0" b="0"/>
          </a:lnRef>
          <a:fillRef idx="0">
            <a:scrgbClr r="0" g="0" b="0"/>
          </a:fillRef>
          <a:effectRef idx="0">
            <a:scrgbClr r="0" g="0" b="0"/>
          </a:effectRef>
          <a:fontRef idx="minor">
            <a:schemeClr val="lt1"/>
          </a:fontRef>
        </p:style>
        <p:txBody>
          <a:bodyPr rtlCol="0" anchor="ctr"/>
          <a:lstStyle/>
          <a:p>
            <a:pPr algn="ctr"/>
            <a:r>
              <a:rPr lang="en-US" sz="1600" b="1" dirty="0">
                <a:solidFill>
                  <a:schemeClr val="bg1"/>
                </a:solidFill>
              </a:rPr>
              <a:t>5</a:t>
            </a:r>
          </a:p>
        </p:txBody>
      </p:sp>
      <p:sp>
        <p:nvSpPr>
          <p:cNvPr id="50" name="Oval 49"/>
          <p:cNvSpPr/>
          <p:nvPr/>
        </p:nvSpPr>
        <p:spPr>
          <a:xfrm>
            <a:off x="3427091" y="4783845"/>
            <a:ext cx="365760" cy="365760"/>
          </a:xfrm>
          <a:prstGeom prst="ellipse">
            <a:avLst/>
          </a:prstGeom>
          <a:solidFill>
            <a:srgbClr val="009A45"/>
          </a:solidFill>
          <a:ln>
            <a:noFill/>
          </a:ln>
          <a:scene3d>
            <a:camera prst="orthographicFront"/>
            <a:lightRig rig="threePt" dir="t"/>
          </a:scene3d>
          <a:sp3d>
            <a:bevelT/>
          </a:sp3d>
        </p:spPr>
        <p:style>
          <a:lnRef idx="0">
            <a:scrgbClr r="0" g="0" b="0"/>
          </a:lnRef>
          <a:fillRef idx="0">
            <a:scrgbClr r="0" g="0" b="0"/>
          </a:fillRef>
          <a:effectRef idx="0">
            <a:scrgbClr r="0" g="0" b="0"/>
          </a:effectRef>
          <a:fontRef idx="minor">
            <a:schemeClr val="lt1"/>
          </a:fontRef>
        </p:style>
        <p:txBody>
          <a:bodyPr rtlCol="0" anchor="ctr"/>
          <a:lstStyle/>
          <a:p>
            <a:pPr algn="ctr"/>
            <a:r>
              <a:rPr lang="en-US" sz="1600" b="1" dirty="0">
                <a:solidFill>
                  <a:schemeClr val="bg1"/>
                </a:solidFill>
              </a:rPr>
              <a:t>6</a:t>
            </a:r>
          </a:p>
        </p:txBody>
      </p:sp>
      <p:sp>
        <p:nvSpPr>
          <p:cNvPr id="52" name="Oval 51"/>
          <p:cNvSpPr/>
          <p:nvPr/>
        </p:nvSpPr>
        <p:spPr>
          <a:xfrm>
            <a:off x="6019800" y="4783845"/>
            <a:ext cx="365760" cy="365760"/>
          </a:xfrm>
          <a:prstGeom prst="ellipse">
            <a:avLst/>
          </a:prstGeom>
          <a:solidFill>
            <a:srgbClr val="009A45"/>
          </a:solidFill>
          <a:ln>
            <a:noFill/>
          </a:ln>
          <a:scene3d>
            <a:camera prst="orthographicFront"/>
            <a:lightRig rig="threePt" dir="t"/>
          </a:scene3d>
          <a:sp3d>
            <a:bevelT/>
          </a:sp3d>
        </p:spPr>
        <p:style>
          <a:lnRef idx="0">
            <a:scrgbClr r="0" g="0" b="0"/>
          </a:lnRef>
          <a:fillRef idx="0">
            <a:scrgbClr r="0" g="0" b="0"/>
          </a:fillRef>
          <a:effectRef idx="0">
            <a:scrgbClr r="0" g="0" b="0"/>
          </a:effectRef>
          <a:fontRef idx="minor">
            <a:schemeClr val="lt1"/>
          </a:fontRef>
        </p:style>
        <p:txBody>
          <a:bodyPr rtlCol="0" anchor="ctr"/>
          <a:lstStyle/>
          <a:p>
            <a:pPr algn="ctr"/>
            <a:r>
              <a:rPr lang="en-US" sz="1600" b="1" dirty="0">
                <a:solidFill>
                  <a:schemeClr val="bg1"/>
                </a:solidFill>
              </a:rPr>
              <a:t>7</a:t>
            </a:r>
          </a:p>
        </p:txBody>
      </p:sp>
      <p:sp>
        <p:nvSpPr>
          <p:cNvPr id="3" name="Slide Number Placeholder 2"/>
          <p:cNvSpPr>
            <a:spLocks noGrp="1"/>
          </p:cNvSpPr>
          <p:nvPr>
            <p:ph type="sldNum" sz="quarter" idx="12"/>
          </p:nvPr>
        </p:nvSpPr>
        <p:spPr/>
        <p:txBody>
          <a:bodyPr/>
          <a:lstStyle/>
          <a:p>
            <a:fld id="{1C4769CA-92FD-084D-B76D-66D61DCE643D}" type="slidenum">
              <a:rPr lang="en-US" smtClean="0"/>
              <a:t>4</a:t>
            </a:fld>
            <a:endParaRPr lang="en-US" dirty="0"/>
          </a:p>
        </p:txBody>
      </p:sp>
      <p:sp>
        <p:nvSpPr>
          <p:cNvPr id="32" name="TextBox 31"/>
          <p:cNvSpPr txBox="1"/>
          <p:nvPr/>
        </p:nvSpPr>
        <p:spPr>
          <a:xfrm>
            <a:off x="457201" y="1690432"/>
            <a:ext cx="7299788" cy="307777"/>
          </a:xfrm>
          <a:prstGeom prst="rect">
            <a:avLst/>
          </a:prstGeom>
          <a:noFill/>
        </p:spPr>
        <p:txBody>
          <a:bodyPr wrap="square" rtlCol="0">
            <a:spAutoFit/>
          </a:bodyPr>
          <a:lstStyle/>
          <a:p>
            <a:r>
              <a:rPr lang="en-US" sz="1400" b="1" i="1" dirty="0">
                <a:solidFill>
                  <a:schemeClr val="tx2"/>
                </a:solidFill>
                <a:latin typeface="Franklin Gothic Book" panose="020B0503020102020204" pitchFamily="34" charset="0"/>
              </a:rPr>
              <a:t>Our commitment is to deliver BPS’ contribution to due diligence in </a:t>
            </a:r>
            <a:r>
              <a:rPr lang="en-US" sz="1400" b="1" i="1" dirty="0">
                <a:solidFill>
                  <a:srgbClr val="009A45"/>
                </a:solidFill>
                <a:latin typeface="Franklin Gothic Book" panose="020B0503020102020204" pitchFamily="34" charset="0"/>
              </a:rPr>
              <a:t>under 70 business days  </a:t>
            </a:r>
          </a:p>
        </p:txBody>
      </p:sp>
      <p:sp>
        <p:nvSpPr>
          <p:cNvPr id="26" name="Rectangle 25"/>
          <p:cNvSpPr/>
          <p:nvPr/>
        </p:nvSpPr>
        <p:spPr>
          <a:xfrm>
            <a:off x="389649" y="1354752"/>
            <a:ext cx="67552" cy="643457"/>
          </a:xfrm>
          <a:prstGeom prst="rect">
            <a:avLst/>
          </a:prstGeom>
          <a:solidFill>
            <a:srgbClr val="80A0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80A09D"/>
              </a:solidFill>
            </a:endParaRPr>
          </a:p>
        </p:txBody>
      </p:sp>
    </p:spTree>
    <p:extLst>
      <p:ext uri="{BB962C8B-B14F-4D97-AF65-F5344CB8AC3E}">
        <p14:creationId xmlns:p14="http://schemas.microsoft.com/office/powerpoint/2010/main" val="42015946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2612" y="796324"/>
            <a:ext cx="5599814" cy="1086377"/>
          </a:xfrm>
        </p:spPr>
        <p:txBody>
          <a:bodyPr>
            <a:noAutofit/>
          </a:bodyPr>
          <a:lstStyle/>
          <a:p>
            <a:pPr algn="l"/>
            <a:r>
              <a:rPr lang="en-US" sz="2800" dirty="0">
                <a:latin typeface="Franklin Gothic Book" panose="020B0503020102020204" pitchFamily="34" charset="0"/>
              </a:rPr>
              <a:t>Effective Implementation Process</a:t>
            </a:r>
          </a:p>
        </p:txBody>
      </p:sp>
      <p:sp>
        <p:nvSpPr>
          <p:cNvPr id="9" name="Chevron 8"/>
          <p:cNvSpPr/>
          <p:nvPr/>
        </p:nvSpPr>
        <p:spPr>
          <a:xfrm>
            <a:off x="1585200" y="2530609"/>
            <a:ext cx="4572000" cy="457200"/>
          </a:xfrm>
          <a:prstGeom prst="chevron">
            <a:avLst/>
          </a:prstGeom>
          <a:solidFill>
            <a:schemeClr val="bg1">
              <a:lumMod val="75000"/>
            </a:schemeClr>
          </a:solidFill>
          <a:ln>
            <a:noFill/>
          </a:ln>
          <a:effectLst>
            <a:outerShdw blurRad="76200" dir="18900000" sy="23000" kx="-1200000" algn="bl" rotWithShape="0">
              <a:prstClr val="black">
                <a:alpha val="20000"/>
              </a:prstClr>
            </a:outerShdw>
          </a:effectLst>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400" b="1" dirty="0">
                <a:solidFill>
                  <a:schemeClr val="tx1"/>
                </a:solidFill>
                <a:latin typeface="Franklin Gothic Book" panose="020B0503020102020204" pitchFamily="34" charset="0"/>
              </a:rPr>
              <a:t>Finalize Product Offering</a:t>
            </a:r>
          </a:p>
        </p:txBody>
      </p:sp>
      <p:sp>
        <p:nvSpPr>
          <p:cNvPr id="10" name="Chevron 9"/>
          <p:cNvSpPr/>
          <p:nvPr/>
        </p:nvSpPr>
        <p:spPr>
          <a:xfrm>
            <a:off x="1949522" y="3039447"/>
            <a:ext cx="4572000" cy="457200"/>
          </a:xfrm>
          <a:prstGeom prst="chevron">
            <a:avLst/>
          </a:prstGeom>
          <a:solidFill>
            <a:srgbClr val="9FADA7"/>
          </a:solidFill>
          <a:ln>
            <a:noFill/>
          </a:ln>
          <a:effectLst>
            <a:outerShdw blurRad="76200" dir="18900000" sy="23000" kx="-1200000" algn="bl" rotWithShape="0">
              <a:prstClr val="black">
                <a:alpha val="20000"/>
              </a:prstClr>
            </a:outerShdw>
          </a:effectLst>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400" b="1" dirty="0">
                <a:solidFill>
                  <a:schemeClr val="tx1"/>
                </a:solidFill>
                <a:latin typeface="Franklin Gothic Book" panose="020B0503020102020204" pitchFamily="34" charset="0"/>
              </a:rPr>
              <a:t>Create &amp; Submit Rates/Rules/Forms Filings</a:t>
            </a:r>
          </a:p>
        </p:txBody>
      </p:sp>
      <p:sp>
        <p:nvSpPr>
          <p:cNvPr id="11" name="Chevron 10"/>
          <p:cNvSpPr/>
          <p:nvPr/>
        </p:nvSpPr>
        <p:spPr>
          <a:xfrm>
            <a:off x="2324074" y="3548285"/>
            <a:ext cx="4572000" cy="457200"/>
          </a:xfrm>
          <a:prstGeom prst="chevron">
            <a:avLst/>
          </a:prstGeom>
          <a:solidFill>
            <a:srgbClr val="A7B9A7"/>
          </a:solidFill>
          <a:ln>
            <a:noFill/>
          </a:ln>
          <a:effectLst>
            <a:outerShdw blurRad="76200" dir="18900000" sy="23000" kx="-1200000" algn="bl" rotWithShape="0">
              <a:prstClr val="black">
                <a:alpha val="20000"/>
              </a:prstClr>
            </a:outerShdw>
          </a:effectLst>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400" b="1" dirty="0">
                <a:solidFill>
                  <a:schemeClr val="tx1"/>
                </a:solidFill>
                <a:latin typeface="Franklin Gothic Book" panose="020B0503020102020204" pitchFamily="34" charset="0"/>
              </a:rPr>
              <a:t>Finalize UW Guidelines &amp; LOAs</a:t>
            </a:r>
          </a:p>
        </p:txBody>
      </p:sp>
      <p:sp>
        <p:nvSpPr>
          <p:cNvPr id="13" name="Chevron 12"/>
          <p:cNvSpPr/>
          <p:nvPr/>
        </p:nvSpPr>
        <p:spPr>
          <a:xfrm>
            <a:off x="3030643" y="4568418"/>
            <a:ext cx="4572000" cy="457200"/>
          </a:xfrm>
          <a:prstGeom prst="chevron">
            <a:avLst/>
          </a:prstGeom>
          <a:solidFill>
            <a:srgbClr val="2F9157"/>
          </a:solidFill>
          <a:ln>
            <a:noFill/>
          </a:ln>
          <a:effectLst>
            <a:outerShdw blurRad="76200" dir="18900000" sy="23000" kx="-1200000" algn="bl" rotWithShape="0">
              <a:prstClr val="black">
                <a:alpha val="20000"/>
              </a:prstClr>
            </a:outerShdw>
          </a:effectLst>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400" b="1" dirty="0">
                <a:solidFill>
                  <a:schemeClr val="bg1"/>
                </a:solidFill>
                <a:latin typeface="Franklin Gothic Book" panose="020B0503020102020204" pitchFamily="34" charset="0"/>
              </a:rPr>
              <a:t>Deploy ‘Rate/Bind/Issue’ Systems</a:t>
            </a:r>
          </a:p>
        </p:txBody>
      </p:sp>
      <p:sp>
        <p:nvSpPr>
          <p:cNvPr id="15" name="Chevron 14"/>
          <p:cNvSpPr/>
          <p:nvPr/>
        </p:nvSpPr>
        <p:spPr>
          <a:xfrm>
            <a:off x="3786426" y="5593097"/>
            <a:ext cx="4572000" cy="457200"/>
          </a:xfrm>
          <a:prstGeom prst="chevron">
            <a:avLst/>
          </a:prstGeom>
          <a:solidFill>
            <a:schemeClr val="accent1"/>
          </a:solidFill>
          <a:ln>
            <a:noFill/>
          </a:ln>
          <a:effectLst>
            <a:outerShdw blurRad="76200" dir="18900000" sy="23000" kx="-1200000" algn="bl" rotWithShape="0">
              <a:prstClr val="black">
                <a:alpha val="20000"/>
              </a:prstClr>
            </a:outerShdw>
          </a:effectLst>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400" b="1" dirty="0">
                <a:solidFill>
                  <a:schemeClr val="accent4">
                    <a:lumMod val="40000"/>
                    <a:lumOff val="60000"/>
                  </a:schemeClr>
                </a:solidFill>
                <a:latin typeface="Franklin Gothic Book" panose="020B0503020102020204" pitchFamily="34" charset="0"/>
              </a:rPr>
              <a:t>LAUNCH!</a:t>
            </a:r>
          </a:p>
        </p:txBody>
      </p:sp>
      <p:sp>
        <p:nvSpPr>
          <p:cNvPr id="3" name="Slide Number Placeholder 2"/>
          <p:cNvSpPr>
            <a:spLocks noGrp="1"/>
          </p:cNvSpPr>
          <p:nvPr>
            <p:ph type="sldNum" sz="quarter" idx="12"/>
          </p:nvPr>
        </p:nvSpPr>
        <p:spPr/>
        <p:txBody>
          <a:bodyPr/>
          <a:lstStyle/>
          <a:p>
            <a:fld id="{1C4769CA-92FD-084D-B76D-66D61DCE643D}" type="slidenum">
              <a:rPr lang="en-US" smtClean="0"/>
              <a:t>5</a:t>
            </a:fld>
            <a:endParaRPr lang="en-US" dirty="0"/>
          </a:p>
        </p:txBody>
      </p:sp>
      <p:sp>
        <p:nvSpPr>
          <p:cNvPr id="32" name="TextBox 31"/>
          <p:cNvSpPr txBox="1"/>
          <p:nvPr/>
        </p:nvSpPr>
        <p:spPr>
          <a:xfrm>
            <a:off x="489414" y="1517435"/>
            <a:ext cx="7299788" cy="307777"/>
          </a:xfrm>
          <a:prstGeom prst="rect">
            <a:avLst/>
          </a:prstGeom>
          <a:noFill/>
        </p:spPr>
        <p:txBody>
          <a:bodyPr wrap="square" rtlCol="0">
            <a:spAutoFit/>
          </a:bodyPr>
          <a:lstStyle/>
          <a:p>
            <a:r>
              <a:rPr lang="en-US" sz="1400" b="1" i="1" dirty="0">
                <a:solidFill>
                  <a:schemeClr val="tx2"/>
                </a:solidFill>
                <a:latin typeface="Franklin Gothic Book" panose="020B0503020102020204" pitchFamily="34" charset="0"/>
              </a:rPr>
              <a:t>Our commitment is to </a:t>
            </a:r>
            <a:r>
              <a:rPr lang="en-US" sz="1400" b="1" i="1" dirty="0">
                <a:solidFill>
                  <a:srgbClr val="299753"/>
                </a:solidFill>
                <a:latin typeface="Franklin Gothic Book" panose="020B0503020102020204" pitchFamily="34" charset="0"/>
              </a:rPr>
              <a:t>speed and efficiency </a:t>
            </a:r>
            <a:r>
              <a:rPr lang="en-US" sz="1400" b="1" i="1" dirty="0">
                <a:solidFill>
                  <a:schemeClr val="tx2"/>
                </a:solidFill>
                <a:latin typeface="Franklin Gothic Book" panose="020B0503020102020204" pitchFamily="34" charset="0"/>
              </a:rPr>
              <a:t>in the Implementation Process</a:t>
            </a:r>
          </a:p>
        </p:txBody>
      </p:sp>
      <p:sp>
        <p:nvSpPr>
          <p:cNvPr id="26" name="Rectangle 25"/>
          <p:cNvSpPr/>
          <p:nvPr/>
        </p:nvSpPr>
        <p:spPr>
          <a:xfrm>
            <a:off x="389649" y="1195841"/>
            <a:ext cx="67552" cy="643457"/>
          </a:xfrm>
          <a:prstGeom prst="rect">
            <a:avLst/>
          </a:prstGeom>
          <a:solidFill>
            <a:srgbClr val="80A0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80A09D"/>
              </a:solidFill>
            </a:endParaRPr>
          </a:p>
        </p:txBody>
      </p:sp>
      <p:sp>
        <p:nvSpPr>
          <p:cNvPr id="27" name="Oval 26"/>
          <p:cNvSpPr/>
          <p:nvPr/>
        </p:nvSpPr>
        <p:spPr>
          <a:xfrm>
            <a:off x="1040756" y="2066569"/>
            <a:ext cx="365760" cy="365760"/>
          </a:xfrm>
          <a:prstGeom prst="ellipse">
            <a:avLst/>
          </a:prstGeom>
          <a:solidFill>
            <a:srgbClr val="217573"/>
          </a:solidFill>
          <a:ln>
            <a:noFill/>
          </a:ln>
          <a:scene3d>
            <a:camera prst="orthographicFront"/>
            <a:lightRig rig="threePt" dir="t"/>
          </a:scene3d>
          <a:sp3d>
            <a:bevelT/>
          </a:sp3d>
        </p:spPr>
        <p:style>
          <a:lnRef idx="0">
            <a:scrgbClr r="0" g="0" b="0"/>
          </a:lnRef>
          <a:fillRef idx="0">
            <a:scrgbClr r="0" g="0" b="0"/>
          </a:fillRef>
          <a:effectRef idx="0">
            <a:scrgbClr r="0" g="0" b="0"/>
          </a:effectRef>
          <a:fontRef idx="minor">
            <a:schemeClr val="lt1"/>
          </a:fontRef>
        </p:style>
        <p:txBody>
          <a:bodyPr rtlCol="0" anchor="ctr"/>
          <a:lstStyle/>
          <a:p>
            <a:pPr algn="ctr"/>
            <a:endParaRPr lang="en-US" sz="1600" b="1" dirty="0">
              <a:solidFill>
                <a:schemeClr val="bg1"/>
              </a:solidFill>
            </a:endParaRPr>
          </a:p>
        </p:txBody>
      </p:sp>
      <p:sp>
        <p:nvSpPr>
          <p:cNvPr id="28" name="Oval 27"/>
          <p:cNvSpPr/>
          <p:nvPr/>
        </p:nvSpPr>
        <p:spPr>
          <a:xfrm>
            <a:off x="1406516" y="2585016"/>
            <a:ext cx="365760" cy="365760"/>
          </a:xfrm>
          <a:prstGeom prst="ellipse">
            <a:avLst/>
          </a:prstGeom>
          <a:solidFill>
            <a:srgbClr val="217573"/>
          </a:solidFill>
          <a:ln>
            <a:noFill/>
          </a:ln>
          <a:scene3d>
            <a:camera prst="orthographicFront"/>
            <a:lightRig rig="threePt" dir="t"/>
          </a:scene3d>
          <a:sp3d>
            <a:bevelT/>
          </a:sp3d>
        </p:spPr>
        <p:style>
          <a:lnRef idx="0">
            <a:scrgbClr r="0" g="0" b="0"/>
          </a:lnRef>
          <a:fillRef idx="0">
            <a:scrgbClr r="0" g="0" b="0"/>
          </a:fillRef>
          <a:effectRef idx="0">
            <a:scrgbClr r="0" g="0" b="0"/>
          </a:effectRef>
          <a:fontRef idx="minor">
            <a:schemeClr val="lt1"/>
          </a:fontRef>
        </p:style>
        <p:txBody>
          <a:bodyPr rtlCol="0" anchor="ctr"/>
          <a:lstStyle/>
          <a:p>
            <a:pPr algn="ctr"/>
            <a:endParaRPr lang="en-US" sz="1600" b="1" dirty="0">
              <a:solidFill>
                <a:schemeClr val="bg1"/>
              </a:solidFill>
            </a:endParaRPr>
          </a:p>
        </p:txBody>
      </p:sp>
      <p:sp>
        <p:nvSpPr>
          <p:cNvPr id="29" name="Oval 28"/>
          <p:cNvSpPr/>
          <p:nvPr/>
        </p:nvSpPr>
        <p:spPr>
          <a:xfrm>
            <a:off x="1779996" y="3063240"/>
            <a:ext cx="365760" cy="365760"/>
          </a:xfrm>
          <a:prstGeom prst="ellipse">
            <a:avLst/>
          </a:prstGeom>
          <a:solidFill>
            <a:srgbClr val="217573"/>
          </a:solidFill>
          <a:ln>
            <a:noFill/>
          </a:ln>
          <a:scene3d>
            <a:camera prst="orthographicFront"/>
            <a:lightRig rig="threePt" dir="t"/>
          </a:scene3d>
          <a:sp3d>
            <a:bevelT/>
          </a:sp3d>
        </p:spPr>
        <p:style>
          <a:lnRef idx="0">
            <a:scrgbClr r="0" g="0" b="0"/>
          </a:lnRef>
          <a:fillRef idx="0">
            <a:scrgbClr r="0" g="0" b="0"/>
          </a:fillRef>
          <a:effectRef idx="0">
            <a:scrgbClr r="0" g="0" b="0"/>
          </a:effectRef>
          <a:fontRef idx="minor">
            <a:schemeClr val="lt1"/>
          </a:fontRef>
        </p:style>
        <p:txBody>
          <a:bodyPr rtlCol="0" anchor="ctr"/>
          <a:lstStyle/>
          <a:p>
            <a:pPr algn="ctr"/>
            <a:endParaRPr lang="en-US" sz="1600" b="1" dirty="0">
              <a:solidFill>
                <a:schemeClr val="bg1"/>
              </a:solidFill>
            </a:endParaRPr>
          </a:p>
        </p:txBody>
      </p:sp>
      <p:sp>
        <p:nvSpPr>
          <p:cNvPr id="30" name="Oval 29"/>
          <p:cNvSpPr/>
          <p:nvPr/>
        </p:nvSpPr>
        <p:spPr>
          <a:xfrm>
            <a:off x="2126313" y="3594005"/>
            <a:ext cx="365760" cy="365760"/>
          </a:xfrm>
          <a:prstGeom prst="ellipse">
            <a:avLst/>
          </a:prstGeom>
          <a:solidFill>
            <a:srgbClr val="217573"/>
          </a:solidFill>
          <a:ln>
            <a:noFill/>
          </a:ln>
          <a:scene3d>
            <a:camera prst="orthographicFront"/>
            <a:lightRig rig="threePt" dir="t"/>
          </a:scene3d>
          <a:sp3d>
            <a:bevelT/>
          </a:sp3d>
        </p:spPr>
        <p:style>
          <a:lnRef idx="0">
            <a:scrgbClr r="0" g="0" b="0"/>
          </a:lnRef>
          <a:fillRef idx="0">
            <a:scrgbClr r="0" g="0" b="0"/>
          </a:fillRef>
          <a:effectRef idx="0">
            <a:scrgbClr r="0" g="0" b="0"/>
          </a:effectRef>
          <a:fontRef idx="minor">
            <a:schemeClr val="lt1"/>
          </a:fontRef>
        </p:style>
        <p:txBody>
          <a:bodyPr rtlCol="0" anchor="ctr"/>
          <a:lstStyle/>
          <a:p>
            <a:pPr algn="ctr"/>
            <a:endParaRPr lang="en-US" sz="1600" b="1" dirty="0">
              <a:solidFill>
                <a:schemeClr val="bg1"/>
              </a:solidFill>
            </a:endParaRPr>
          </a:p>
        </p:txBody>
      </p:sp>
      <p:sp>
        <p:nvSpPr>
          <p:cNvPr id="31" name="Oval 30"/>
          <p:cNvSpPr/>
          <p:nvPr/>
        </p:nvSpPr>
        <p:spPr>
          <a:xfrm>
            <a:off x="2492073" y="4100157"/>
            <a:ext cx="365760" cy="365760"/>
          </a:xfrm>
          <a:prstGeom prst="ellipse">
            <a:avLst/>
          </a:prstGeom>
          <a:solidFill>
            <a:srgbClr val="217573"/>
          </a:solidFill>
          <a:ln>
            <a:noFill/>
          </a:ln>
          <a:scene3d>
            <a:camera prst="orthographicFront"/>
            <a:lightRig rig="threePt" dir="t"/>
          </a:scene3d>
          <a:sp3d>
            <a:bevelT/>
          </a:sp3d>
        </p:spPr>
        <p:style>
          <a:lnRef idx="0">
            <a:scrgbClr r="0" g="0" b="0"/>
          </a:lnRef>
          <a:fillRef idx="0">
            <a:scrgbClr r="0" g="0" b="0"/>
          </a:fillRef>
          <a:effectRef idx="0">
            <a:scrgbClr r="0" g="0" b="0"/>
          </a:effectRef>
          <a:fontRef idx="minor">
            <a:schemeClr val="lt1"/>
          </a:fontRef>
        </p:style>
        <p:txBody>
          <a:bodyPr rtlCol="0" anchor="ctr"/>
          <a:lstStyle/>
          <a:p>
            <a:pPr algn="ctr"/>
            <a:endParaRPr lang="en-US" sz="1600" b="1" dirty="0">
              <a:solidFill>
                <a:schemeClr val="bg1"/>
              </a:solidFill>
            </a:endParaRPr>
          </a:p>
        </p:txBody>
      </p:sp>
      <p:sp>
        <p:nvSpPr>
          <p:cNvPr id="33" name="Oval 32"/>
          <p:cNvSpPr/>
          <p:nvPr/>
        </p:nvSpPr>
        <p:spPr>
          <a:xfrm>
            <a:off x="2857833" y="4618230"/>
            <a:ext cx="365760" cy="365760"/>
          </a:xfrm>
          <a:prstGeom prst="ellipse">
            <a:avLst/>
          </a:prstGeom>
          <a:solidFill>
            <a:srgbClr val="217573"/>
          </a:solidFill>
          <a:ln>
            <a:noFill/>
          </a:ln>
          <a:scene3d>
            <a:camera prst="orthographicFront"/>
            <a:lightRig rig="threePt" dir="t"/>
          </a:scene3d>
          <a:sp3d>
            <a:bevelT/>
          </a:sp3d>
        </p:spPr>
        <p:style>
          <a:lnRef idx="0">
            <a:scrgbClr r="0" g="0" b="0"/>
          </a:lnRef>
          <a:fillRef idx="0">
            <a:scrgbClr r="0" g="0" b="0"/>
          </a:fillRef>
          <a:effectRef idx="0">
            <a:scrgbClr r="0" g="0" b="0"/>
          </a:effectRef>
          <a:fontRef idx="minor">
            <a:schemeClr val="lt1"/>
          </a:fontRef>
        </p:style>
        <p:txBody>
          <a:bodyPr rtlCol="0" anchor="ctr"/>
          <a:lstStyle/>
          <a:p>
            <a:pPr algn="ctr"/>
            <a:endParaRPr lang="en-US" sz="1600" b="1" dirty="0">
              <a:solidFill>
                <a:schemeClr val="bg1"/>
              </a:solidFill>
            </a:endParaRPr>
          </a:p>
        </p:txBody>
      </p:sp>
      <p:sp>
        <p:nvSpPr>
          <p:cNvPr id="34" name="Oval 33"/>
          <p:cNvSpPr/>
          <p:nvPr/>
        </p:nvSpPr>
        <p:spPr>
          <a:xfrm>
            <a:off x="3223593" y="5122320"/>
            <a:ext cx="365760" cy="365760"/>
          </a:xfrm>
          <a:prstGeom prst="ellipse">
            <a:avLst/>
          </a:prstGeom>
          <a:solidFill>
            <a:srgbClr val="217573"/>
          </a:solidFill>
          <a:ln>
            <a:noFill/>
          </a:ln>
          <a:scene3d>
            <a:camera prst="orthographicFront"/>
            <a:lightRig rig="threePt" dir="t"/>
          </a:scene3d>
          <a:sp3d>
            <a:bevelT/>
          </a:sp3d>
        </p:spPr>
        <p:style>
          <a:lnRef idx="0">
            <a:scrgbClr r="0" g="0" b="0"/>
          </a:lnRef>
          <a:fillRef idx="0">
            <a:scrgbClr r="0" g="0" b="0"/>
          </a:fillRef>
          <a:effectRef idx="0">
            <a:scrgbClr r="0" g="0" b="0"/>
          </a:effectRef>
          <a:fontRef idx="minor">
            <a:schemeClr val="lt1"/>
          </a:fontRef>
        </p:style>
        <p:txBody>
          <a:bodyPr rtlCol="0" anchor="ctr"/>
          <a:lstStyle/>
          <a:p>
            <a:pPr algn="ctr"/>
            <a:endParaRPr lang="en-US" sz="1600" b="1" dirty="0">
              <a:solidFill>
                <a:schemeClr val="bg1"/>
              </a:solidFill>
            </a:endParaRPr>
          </a:p>
        </p:txBody>
      </p:sp>
      <p:sp>
        <p:nvSpPr>
          <p:cNvPr id="35" name="Chevron 34"/>
          <p:cNvSpPr/>
          <p:nvPr/>
        </p:nvSpPr>
        <p:spPr>
          <a:xfrm>
            <a:off x="2681042" y="4064328"/>
            <a:ext cx="4572000" cy="457200"/>
          </a:xfrm>
          <a:prstGeom prst="chevron">
            <a:avLst/>
          </a:prstGeom>
          <a:solidFill>
            <a:srgbClr val="77A986"/>
          </a:solidFill>
          <a:ln>
            <a:noFill/>
          </a:ln>
          <a:effectLst>
            <a:outerShdw blurRad="76200" dir="18900000" sy="23000" kx="-1200000" algn="bl" rotWithShape="0">
              <a:prstClr val="black">
                <a:alpha val="20000"/>
              </a:prstClr>
            </a:outerShdw>
          </a:effectLst>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400" b="1" dirty="0">
                <a:solidFill>
                  <a:schemeClr val="bg1"/>
                </a:solidFill>
                <a:latin typeface="Franklin Gothic Book" panose="020B0503020102020204" pitchFamily="34" charset="0"/>
              </a:rPr>
              <a:t>Finalize Claims Handling Procedures</a:t>
            </a:r>
          </a:p>
        </p:txBody>
      </p:sp>
      <p:sp>
        <p:nvSpPr>
          <p:cNvPr id="36" name="Chevron 35"/>
          <p:cNvSpPr/>
          <p:nvPr/>
        </p:nvSpPr>
        <p:spPr>
          <a:xfrm>
            <a:off x="3419849" y="5089007"/>
            <a:ext cx="4572000" cy="457200"/>
          </a:xfrm>
          <a:prstGeom prst="chevron">
            <a:avLst/>
          </a:prstGeom>
          <a:solidFill>
            <a:srgbClr val="1D693A"/>
          </a:solidFill>
          <a:ln>
            <a:noFill/>
          </a:ln>
          <a:effectLst>
            <a:outerShdw blurRad="76200" dir="18900000" sy="23000" kx="-1200000" algn="bl" rotWithShape="0">
              <a:prstClr val="black">
                <a:alpha val="20000"/>
              </a:prstClr>
            </a:outerShdw>
          </a:effectLst>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400" b="1" dirty="0">
                <a:solidFill>
                  <a:schemeClr val="bg1"/>
                </a:solidFill>
                <a:latin typeface="Franklin Gothic Book" panose="020B0503020102020204" pitchFamily="34" charset="0"/>
              </a:rPr>
              <a:t>Finalize Carrier Data Needs</a:t>
            </a:r>
          </a:p>
        </p:txBody>
      </p:sp>
      <p:sp>
        <p:nvSpPr>
          <p:cNvPr id="37" name="Oval 36"/>
          <p:cNvSpPr/>
          <p:nvPr/>
        </p:nvSpPr>
        <p:spPr>
          <a:xfrm>
            <a:off x="3596640" y="5641853"/>
            <a:ext cx="365760" cy="365760"/>
          </a:xfrm>
          <a:prstGeom prst="ellipse">
            <a:avLst/>
          </a:prstGeom>
          <a:solidFill>
            <a:srgbClr val="217573"/>
          </a:solidFill>
          <a:ln>
            <a:noFill/>
          </a:ln>
          <a:scene3d>
            <a:camera prst="orthographicFront"/>
            <a:lightRig rig="threePt" dir="t"/>
          </a:scene3d>
          <a:sp3d>
            <a:bevelT/>
          </a:sp3d>
        </p:spPr>
        <p:style>
          <a:lnRef idx="0">
            <a:scrgbClr r="0" g="0" b="0"/>
          </a:lnRef>
          <a:fillRef idx="0">
            <a:scrgbClr r="0" g="0" b="0"/>
          </a:fillRef>
          <a:effectRef idx="0">
            <a:scrgbClr r="0" g="0" b="0"/>
          </a:effectRef>
          <a:fontRef idx="minor">
            <a:schemeClr val="lt1"/>
          </a:fontRef>
        </p:style>
        <p:txBody>
          <a:bodyPr rtlCol="0" anchor="ctr"/>
          <a:lstStyle/>
          <a:p>
            <a:pPr algn="ctr"/>
            <a:endParaRPr lang="en-US" sz="1600" b="1" dirty="0">
              <a:solidFill>
                <a:schemeClr val="bg1"/>
              </a:solidFill>
            </a:endParaRPr>
          </a:p>
        </p:txBody>
      </p:sp>
      <p:sp>
        <p:nvSpPr>
          <p:cNvPr id="40" name="Chevron 39"/>
          <p:cNvSpPr/>
          <p:nvPr/>
        </p:nvSpPr>
        <p:spPr>
          <a:xfrm>
            <a:off x="1219200" y="2024730"/>
            <a:ext cx="4572000" cy="457200"/>
          </a:xfrm>
          <a:prstGeom prst="chevron">
            <a:avLst/>
          </a:prstGeom>
          <a:solidFill>
            <a:schemeClr val="bg1">
              <a:lumMod val="95000"/>
            </a:schemeClr>
          </a:solidFill>
          <a:ln>
            <a:noFill/>
          </a:ln>
          <a:effectLst>
            <a:outerShdw blurRad="76200" dir="18900000" sy="23000" kx="-1200000" algn="bl" rotWithShape="0">
              <a:prstClr val="black">
                <a:alpha val="20000"/>
              </a:prstClr>
            </a:outerShdw>
          </a:effectLst>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400" b="1" dirty="0">
                <a:solidFill>
                  <a:schemeClr val="tx1"/>
                </a:solidFill>
                <a:latin typeface="Franklin Gothic Book" panose="020B0503020102020204" pitchFamily="34" charset="0"/>
              </a:rPr>
              <a:t>Execute Contract</a:t>
            </a:r>
          </a:p>
        </p:txBody>
      </p:sp>
    </p:spTree>
    <p:extLst>
      <p:ext uri="{BB962C8B-B14F-4D97-AF65-F5344CB8AC3E}">
        <p14:creationId xmlns:p14="http://schemas.microsoft.com/office/powerpoint/2010/main" val="9897927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3">
            <a:extLst>
              <a:ext uri="{BEBA8EAE-BF5A-486C-A8C5-ECC9F3942E4B}">
                <a14:imgProps xmlns:a14="http://schemas.microsoft.com/office/drawing/2010/main">
                  <a14:imgLayer r:embed="rId4">
                    <a14:imgEffect>
                      <a14:sharpenSoften amount="36000"/>
                    </a14:imgEffect>
                    <a14:imgEffect>
                      <a14:colorTemperature colorTemp="5776"/>
                    </a14:imgEffect>
                  </a14:imgLayer>
                </a14:imgProps>
              </a:ext>
            </a:extLst>
          </a:blip>
          <a:stretch>
            <a:fillRect/>
          </a:stretch>
        </p:blipFill>
        <p:spPr>
          <a:xfrm>
            <a:off x="2133601" y="382658"/>
            <a:ext cx="6781799" cy="1390951"/>
          </a:xfrm>
          <a:prstGeom prst="rect">
            <a:avLst/>
          </a:prstGeom>
        </p:spPr>
      </p:pic>
      <p:sp>
        <p:nvSpPr>
          <p:cNvPr id="8" name="Hexagon 7"/>
          <p:cNvSpPr/>
          <p:nvPr/>
        </p:nvSpPr>
        <p:spPr>
          <a:xfrm>
            <a:off x="2133600" y="2286000"/>
            <a:ext cx="6781800" cy="3733800"/>
          </a:xfrm>
          <a:prstGeom prst="hexagon">
            <a:avLst>
              <a:gd name="adj" fmla="val 19667"/>
              <a:gd name="vf" fmla="val 11547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3" name="Hexagon 32"/>
          <p:cNvSpPr/>
          <p:nvPr/>
        </p:nvSpPr>
        <p:spPr>
          <a:xfrm>
            <a:off x="2470304" y="2752346"/>
            <a:ext cx="6140296" cy="2715027"/>
          </a:xfrm>
          <a:prstGeom prst="hexagon">
            <a:avLst>
              <a:gd name="adj" fmla="val 19667"/>
              <a:gd name="vf" fmla="val 115470"/>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6" name="Folded Corner 45"/>
          <p:cNvSpPr/>
          <p:nvPr/>
        </p:nvSpPr>
        <p:spPr>
          <a:xfrm>
            <a:off x="6400800" y="4386607"/>
            <a:ext cx="1600200" cy="2217889"/>
          </a:xfrm>
          <a:prstGeom prst="foldedCorner">
            <a:avLst/>
          </a:prstGeom>
          <a:solidFill>
            <a:schemeClr val="bg1">
              <a:lumMod val="95000"/>
            </a:schemeClr>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4" name="Folded Corner 43"/>
          <p:cNvSpPr/>
          <p:nvPr/>
        </p:nvSpPr>
        <p:spPr>
          <a:xfrm>
            <a:off x="4691668" y="4393902"/>
            <a:ext cx="1600200" cy="2210594"/>
          </a:xfrm>
          <a:prstGeom prst="foldedCorner">
            <a:avLst/>
          </a:prstGeom>
          <a:solidFill>
            <a:schemeClr val="bg1">
              <a:lumMod val="95000"/>
            </a:schemeClr>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3" name="Folded Corner 42"/>
          <p:cNvSpPr/>
          <p:nvPr/>
        </p:nvSpPr>
        <p:spPr>
          <a:xfrm>
            <a:off x="2979443" y="4411511"/>
            <a:ext cx="1600200" cy="2217889"/>
          </a:xfrm>
          <a:prstGeom prst="foldedCorner">
            <a:avLst/>
          </a:prstGeom>
          <a:solidFill>
            <a:schemeClr val="bg1">
              <a:lumMod val="95000"/>
            </a:schemeClr>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2" name="Folded Corner 41"/>
          <p:cNvSpPr/>
          <p:nvPr/>
        </p:nvSpPr>
        <p:spPr>
          <a:xfrm>
            <a:off x="6477000" y="2006600"/>
            <a:ext cx="1600200" cy="2111512"/>
          </a:xfrm>
          <a:prstGeom prst="foldedCorner">
            <a:avLst/>
          </a:prstGeom>
          <a:solidFill>
            <a:schemeClr val="bg1">
              <a:lumMod val="95000"/>
            </a:schemeClr>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1" name="Folded Corner 40"/>
          <p:cNvSpPr/>
          <p:nvPr/>
        </p:nvSpPr>
        <p:spPr>
          <a:xfrm>
            <a:off x="4771483" y="2011811"/>
            <a:ext cx="1600200" cy="2111512"/>
          </a:xfrm>
          <a:prstGeom prst="foldedCorner">
            <a:avLst/>
          </a:prstGeom>
          <a:solidFill>
            <a:schemeClr val="bg1">
              <a:lumMod val="95000"/>
            </a:schemeClr>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 name="Folded Corner 10"/>
          <p:cNvSpPr/>
          <p:nvPr/>
        </p:nvSpPr>
        <p:spPr>
          <a:xfrm>
            <a:off x="3036430" y="2011811"/>
            <a:ext cx="1600200" cy="2111512"/>
          </a:xfrm>
          <a:prstGeom prst="foldedCorner">
            <a:avLst/>
          </a:prstGeom>
          <a:solidFill>
            <a:schemeClr val="bg1">
              <a:lumMod val="95000"/>
            </a:schemeClr>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Slide Number Placeholder 8"/>
          <p:cNvSpPr>
            <a:spLocks noGrp="1"/>
          </p:cNvSpPr>
          <p:nvPr>
            <p:ph type="sldNum" sz="quarter" idx="12"/>
          </p:nvPr>
        </p:nvSpPr>
        <p:spPr/>
        <p:txBody>
          <a:bodyPr/>
          <a:lstStyle/>
          <a:p>
            <a:fld id="{1C4769CA-92FD-084D-B76D-66D61DCE643D}" type="slidenum">
              <a:rPr lang="en-US" smtClean="0"/>
              <a:t>6</a:t>
            </a:fld>
            <a:endParaRPr lang="en-US" dirty="0"/>
          </a:p>
        </p:txBody>
      </p:sp>
      <p:sp>
        <p:nvSpPr>
          <p:cNvPr id="5" name="Oval 4"/>
          <p:cNvSpPr/>
          <p:nvPr/>
        </p:nvSpPr>
        <p:spPr>
          <a:xfrm>
            <a:off x="5217791" y="1599813"/>
            <a:ext cx="682488" cy="682488"/>
          </a:xfrm>
          <a:prstGeom prst="ellipse">
            <a:avLst/>
          </a:prstGeom>
          <a:solidFill>
            <a:srgbClr val="2E926C"/>
          </a:solidFill>
          <a:ln>
            <a:noFill/>
          </a:ln>
          <a:scene3d>
            <a:camera prst="orthographicFront"/>
            <a:lightRig rig="threePt" dir="t"/>
          </a:scene3d>
          <a:sp3d prstMaterial="matte">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TextBox 5"/>
          <p:cNvSpPr txBox="1"/>
          <p:nvPr/>
        </p:nvSpPr>
        <p:spPr>
          <a:xfrm>
            <a:off x="4760592" y="2330535"/>
            <a:ext cx="1564009" cy="1495281"/>
          </a:xfrm>
          <a:prstGeom prst="rect">
            <a:avLst/>
          </a:prstGeom>
          <a:noFill/>
        </p:spPr>
        <p:txBody>
          <a:bodyPr wrap="square" rtlCol="0">
            <a:spAutoFit/>
          </a:bodyPr>
          <a:lstStyle/>
          <a:p>
            <a:pPr algn="ctr">
              <a:spcBef>
                <a:spcPts val="100"/>
              </a:spcBef>
            </a:pPr>
            <a:r>
              <a:rPr lang="en-US" sz="1600" b="1" dirty="0"/>
              <a:t>Underwriting</a:t>
            </a:r>
          </a:p>
          <a:p>
            <a:pPr marL="171450" indent="-171450">
              <a:spcBef>
                <a:spcPts val="600"/>
              </a:spcBef>
              <a:buFont typeface="Wingdings" panose="05000000000000000000" pitchFamily="2" charset="2"/>
              <a:buChar char="þ"/>
            </a:pPr>
            <a:r>
              <a:rPr lang="en-US" sz="1100" dirty="0"/>
              <a:t>Guidelines</a:t>
            </a:r>
          </a:p>
          <a:p>
            <a:pPr marL="171450" indent="-171450">
              <a:spcBef>
                <a:spcPts val="100"/>
              </a:spcBef>
              <a:buFont typeface="Wingdings" panose="05000000000000000000" pitchFamily="2" charset="2"/>
              <a:buChar char="þ"/>
            </a:pPr>
            <a:r>
              <a:rPr lang="en-US" sz="1100" dirty="0"/>
              <a:t>Limits Profile</a:t>
            </a:r>
          </a:p>
          <a:p>
            <a:pPr marL="171450" indent="-171450">
              <a:spcBef>
                <a:spcPts val="100"/>
              </a:spcBef>
              <a:buFont typeface="Wingdings" panose="05000000000000000000" pitchFamily="2" charset="2"/>
              <a:buChar char="þ"/>
            </a:pPr>
            <a:r>
              <a:rPr lang="en-US" sz="1100" dirty="0"/>
              <a:t>Staff Resumes</a:t>
            </a:r>
          </a:p>
          <a:p>
            <a:pPr marL="171450" indent="-171450">
              <a:spcBef>
                <a:spcPts val="100"/>
              </a:spcBef>
              <a:buFont typeface="Wingdings" panose="05000000000000000000" pitchFamily="2" charset="2"/>
              <a:buChar char="þ"/>
            </a:pPr>
            <a:r>
              <a:rPr lang="en-US" sz="1100" dirty="0"/>
              <a:t>Forms &amp; Rates</a:t>
            </a:r>
          </a:p>
          <a:p>
            <a:pPr marL="171450" indent="-171450">
              <a:spcBef>
                <a:spcPts val="100"/>
              </a:spcBef>
              <a:buFont typeface="Wingdings" panose="05000000000000000000" pitchFamily="2" charset="2"/>
              <a:buChar char="þ"/>
            </a:pPr>
            <a:r>
              <a:rPr lang="en-US" sz="1100" dirty="0"/>
              <a:t>Competitor Details</a:t>
            </a:r>
          </a:p>
          <a:p>
            <a:pPr marL="171450" indent="-171450">
              <a:spcBef>
                <a:spcPts val="100"/>
              </a:spcBef>
              <a:buFont typeface="Wingdings" panose="05000000000000000000" pitchFamily="2" charset="2"/>
              <a:buChar char="þ"/>
            </a:pPr>
            <a:r>
              <a:rPr lang="en-US" sz="1100" dirty="0"/>
              <a:t>Underwriting Files</a:t>
            </a:r>
          </a:p>
        </p:txBody>
      </p:sp>
      <p:sp>
        <p:nvSpPr>
          <p:cNvPr id="36" name="TextBox 35"/>
          <p:cNvSpPr txBox="1"/>
          <p:nvPr/>
        </p:nvSpPr>
        <p:spPr>
          <a:xfrm>
            <a:off x="6477001" y="2330535"/>
            <a:ext cx="1564008" cy="1313180"/>
          </a:xfrm>
          <a:prstGeom prst="rect">
            <a:avLst/>
          </a:prstGeom>
          <a:noFill/>
        </p:spPr>
        <p:txBody>
          <a:bodyPr wrap="square" rtlCol="0">
            <a:spAutoFit/>
          </a:bodyPr>
          <a:lstStyle/>
          <a:p>
            <a:pPr algn="ctr"/>
            <a:r>
              <a:rPr lang="en-US" sz="1600" b="1" dirty="0"/>
              <a:t>Finance</a:t>
            </a:r>
          </a:p>
          <a:p>
            <a:pPr marL="171450" indent="-171450">
              <a:spcBef>
                <a:spcPts val="600"/>
              </a:spcBef>
              <a:buFont typeface="Wingdings" panose="05000000000000000000" pitchFamily="2" charset="2"/>
              <a:buChar char="þ"/>
            </a:pPr>
            <a:r>
              <a:rPr lang="en-US" sz="1100" dirty="0"/>
              <a:t>Financial Statements</a:t>
            </a:r>
          </a:p>
          <a:p>
            <a:pPr marL="171450" indent="-171450">
              <a:spcBef>
                <a:spcPts val="100"/>
              </a:spcBef>
              <a:buFont typeface="Wingdings" panose="05000000000000000000" pitchFamily="2" charset="2"/>
              <a:buChar char="þ"/>
            </a:pPr>
            <a:r>
              <a:rPr lang="en-US" sz="1100" dirty="0"/>
              <a:t>Insurance Coverage</a:t>
            </a:r>
          </a:p>
          <a:p>
            <a:pPr marL="171450" indent="-171450">
              <a:spcBef>
                <a:spcPts val="100"/>
              </a:spcBef>
              <a:buFont typeface="Wingdings" panose="05000000000000000000" pitchFamily="2" charset="2"/>
              <a:buChar char="þ"/>
            </a:pPr>
            <a:r>
              <a:rPr lang="en-US" sz="1100" dirty="0"/>
              <a:t>Premium Trust</a:t>
            </a:r>
          </a:p>
          <a:p>
            <a:pPr marL="171450" indent="-171450">
              <a:spcBef>
                <a:spcPts val="100"/>
              </a:spcBef>
              <a:buFont typeface="Wingdings" panose="05000000000000000000" pitchFamily="2" charset="2"/>
              <a:buChar char="þ"/>
            </a:pPr>
            <a:r>
              <a:rPr lang="en-US" sz="1100" dirty="0"/>
              <a:t>Disaster Recovery</a:t>
            </a:r>
          </a:p>
          <a:p>
            <a:pPr marL="171450" indent="-171450">
              <a:spcBef>
                <a:spcPts val="100"/>
              </a:spcBef>
              <a:buFont typeface="Wingdings" panose="05000000000000000000" pitchFamily="2" charset="2"/>
              <a:buChar char="þ"/>
            </a:pPr>
            <a:r>
              <a:rPr lang="en-US" sz="1100" dirty="0"/>
              <a:t>Accounting Practices</a:t>
            </a:r>
          </a:p>
        </p:txBody>
      </p:sp>
      <p:sp>
        <p:nvSpPr>
          <p:cNvPr id="37" name="TextBox 36"/>
          <p:cNvSpPr txBox="1"/>
          <p:nvPr/>
        </p:nvSpPr>
        <p:spPr>
          <a:xfrm>
            <a:off x="2979910" y="4950605"/>
            <a:ext cx="1564009" cy="1274708"/>
          </a:xfrm>
          <a:prstGeom prst="rect">
            <a:avLst/>
          </a:prstGeom>
          <a:noFill/>
        </p:spPr>
        <p:txBody>
          <a:bodyPr wrap="square" rtlCol="0">
            <a:spAutoFit/>
          </a:bodyPr>
          <a:lstStyle/>
          <a:p>
            <a:pPr algn="ctr"/>
            <a:r>
              <a:rPr lang="en-US" sz="1600" b="1" dirty="0"/>
              <a:t>IT</a:t>
            </a:r>
          </a:p>
          <a:p>
            <a:pPr marL="171450" indent="-171450">
              <a:spcBef>
                <a:spcPts val="600"/>
              </a:spcBef>
              <a:buFont typeface="Wingdings" panose="05000000000000000000" pitchFamily="2" charset="2"/>
              <a:buChar char=""/>
            </a:pPr>
            <a:r>
              <a:rPr lang="en-US" sz="1100" dirty="0"/>
              <a:t>Operational Processes/Controls &amp; Supporting Systems</a:t>
            </a:r>
          </a:p>
          <a:p>
            <a:pPr marL="171450" indent="-171450">
              <a:spcBef>
                <a:spcPts val="100"/>
              </a:spcBef>
              <a:buFont typeface="Wingdings" panose="05000000000000000000" pitchFamily="2" charset="2"/>
              <a:buChar char=""/>
            </a:pPr>
            <a:r>
              <a:rPr lang="en-US" sz="1100" dirty="0"/>
              <a:t>Data Reporting Requirements</a:t>
            </a:r>
          </a:p>
        </p:txBody>
      </p:sp>
      <p:sp>
        <p:nvSpPr>
          <p:cNvPr id="40" name="TextBox 39"/>
          <p:cNvSpPr txBox="1"/>
          <p:nvPr/>
        </p:nvSpPr>
        <p:spPr>
          <a:xfrm>
            <a:off x="4686209" y="4940344"/>
            <a:ext cx="1582652" cy="1431161"/>
          </a:xfrm>
          <a:prstGeom prst="rect">
            <a:avLst/>
          </a:prstGeom>
          <a:noFill/>
        </p:spPr>
        <p:txBody>
          <a:bodyPr wrap="square" rIns="0" rtlCol="0">
            <a:spAutoFit/>
          </a:bodyPr>
          <a:lstStyle/>
          <a:p>
            <a:pPr algn="ctr"/>
            <a:r>
              <a:rPr lang="en-US" sz="1600" b="1" dirty="0"/>
              <a:t>Claims</a:t>
            </a:r>
          </a:p>
          <a:p>
            <a:pPr marL="171450" indent="-171450">
              <a:spcBef>
                <a:spcPts val="600"/>
              </a:spcBef>
              <a:buFont typeface="Wingdings" panose="05000000000000000000" pitchFamily="2" charset="2"/>
              <a:buChar char=""/>
            </a:pPr>
            <a:r>
              <a:rPr lang="en-US" sz="1100" dirty="0"/>
              <a:t>TPA Knowledge &amp; Guidelines</a:t>
            </a:r>
          </a:p>
          <a:p>
            <a:pPr marL="171450" indent="-171450">
              <a:buFont typeface="Wingdings" panose="05000000000000000000" pitchFamily="2" charset="2"/>
              <a:buChar char=""/>
            </a:pPr>
            <a:r>
              <a:rPr lang="en-US" sz="1100" dirty="0"/>
              <a:t>Licenses &amp; Compliance</a:t>
            </a:r>
          </a:p>
          <a:p>
            <a:pPr marL="171450" indent="-171450">
              <a:buFont typeface="Wingdings" panose="05000000000000000000" pitchFamily="2" charset="2"/>
              <a:buChar char=""/>
            </a:pPr>
            <a:r>
              <a:rPr lang="en-US" sz="1100" dirty="0"/>
              <a:t>Systems &amp; Data Collection</a:t>
            </a:r>
          </a:p>
          <a:p>
            <a:pPr marL="171450" indent="-171450">
              <a:buFont typeface="Wingdings" panose="05000000000000000000" pitchFamily="2" charset="2"/>
              <a:buChar char=""/>
            </a:pPr>
            <a:r>
              <a:rPr lang="en-US" sz="1100" dirty="0"/>
              <a:t>Disaster Recovery</a:t>
            </a:r>
          </a:p>
        </p:txBody>
      </p:sp>
      <p:sp>
        <p:nvSpPr>
          <p:cNvPr id="55" name="Oval 54"/>
          <p:cNvSpPr/>
          <p:nvPr/>
        </p:nvSpPr>
        <p:spPr>
          <a:xfrm>
            <a:off x="6934200" y="1599813"/>
            <a:ext cx="682488" cy="682488"/>
          </a:xfrm>
          <a:prstGeom prst="ellipse">
            <a:avLst/>
          </a:prstGeom>
          <a:solidFill>
            <a:srgbClr val="2E926C"/>
          </a:solidFill>
          <a:ln>
            <a:noFill/>
          </a:ln>
          <a:scene3d>
            <a:camera prst="orthographicFront"/>
            <a:lightRig rig="threePt" dir="t"/>
          </a:scene3d>
          <a:sp3d prstMaterial="matte">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6" name="Oval 55"/>
          <p:cNvSpPr/>
          <p:nvPr/>
        </p:nvSpPr>
        <p:spPr>
          <a:xfrm>
            <a:off x="3554328" y="4261369"/>
            <a:ext cx="682488" cy="682488"/>
          </a:xfrm>
          <a:prstGeom prst="ellipse">
            <a:avLst/>
          </a:prstGeom>
          <a:solidFill>
            <a:srgbClr val="2E926C"/>
          </a:solidFill>
          <a:ln>
            <a:noFill/>
          </a:ln>
          <a:scene3d>
            <a:camera prst="orthographicFront"/>
            <a:lightRig rig="threePt" dir="t"/>
          </a:scene3d>
          <a:sp3d prstMaterial="matte">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7" name="Oval 56"/>
          <p:cNvSpPr/>
          <p:nvPr/>
        </p:nvSpPr>
        <p:spPr>
          <a:xfrm>
            <a:off x="6983328" y="4261369"/>
            <a:ext cx="682488" cy="682488"/>
          </a:xfrm>
          <a:prstGeom prst="ellipse">
            <a:avLst/>
          </a:prstGeom>
          <a:solidFill>
            <a:srgbClr val="2E926C"/>
          </a:solidFill>
          <a:ln>
            <a:noFill/>
          </a:ln>
          <a:scene3d>
            <a:camera prst="orthographicFront"/>
            <a:lightRig rig="threePt" dir="t"/>
          </a:scene3d>
          <a:sp3d prstMaterial="matte">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8" name="TextBox 57"/>
          <p:cNvSpPr txBox="1"/>
          <p:nvPr/>
        </p:nvSpPr>
        <p:spPr>
          <a:xfrm>
            <a:off x="6409801" y="4931076"/>
            <a:ext cx="1564009" cy="1290097"/>
          </a:xfrm>
          <a:prstGeom prst="rect">
            <a:avLst/>
          </a:prstGeom>
          <a:noFill/>
        </p:spPr>
        <p:txBody>
          <a:bodyPr wrap="square" rtlCol="0">
            <a:spAutoFit/>
          </a:bodyPr>
          <a:lstStyle/>
          <a:p>
            <a:pPr algn="ctr"/>
            <a:r>
              <a:rPr lang="en-US" b="1" dirty="0"/>
              <a:t>Marketing</a:t>
            </a:r>
          </a:p>
          <a:p>
            <a:pPr marL="171450" indent="-171450">
              <a:spcBef>
                <a:spcPts val="600"/>
              </a:spcBef>
              <a:buFont typeface="Wingdings" panose="05000000000000000000" pitchFamily="2" charset="2"/>
              <a:buChar char=""/>
            </a:pPr>
            <a:r>
              <a:rPr lang="en-US" sz="1100" dirty="0"/>
              <a:t>Marketing/ Sales Plans</a:t>
            </a:r>
          </a:p>
          <a:p>
            <a:pPr marL="171450" indent="-171450">
              <a:spcBef>
                <a:spcPts val="100"/>
              </a:spcBef>
              <a:buFont typeface="Wingdings" panose="05000000000000000000" pitchFamily="2" charset="2"/>
              <a:buChar char=""/>
            </a:pPr>
            <a:r>
              <a:rPr lang="en-US" sz="1100" dirty="0"/>
              <a:t>Activities Executed &amp; Results</a:t>
            </a:r>
          </a:p>
          <a:p>
            <a:endParaRPr lang="en-US" sz="1000" dirty="0"/>
          </a:p>
        </p:txBody>
      </p:sp>
      <p:sp>
        <p:nvSpPr>
          <p:cNvPr id="29" name="Oval 28"/>
          <p:cNvSpPr/>
          <p:nvPr/>
        </p:nvSpPr>
        <p:spPr>
          <a:xfrm>
            <a:off x="5270737" y="4261369"/>
            <a:ext cx="682488" cy="682488"/>
          </a:xfrm>
          <a:prstGeom prst="ellipse">
            <a:avLst/>
          </a:prstGeom>
          <a:solidFill>
            <a:srgbClr val="2E926C"/>
          </a:solidFill>
          <a:ln>
            <a:noFill/>
          </a:ln>
          <a:scene3d>
            <a:camera prst="orthographicFront"/>
            <a:lightRig rig="threePt" dir="t"/>
          </a:scene3d>
          <a:sp3d prstMaterial="matte">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0" name="TextBox 29"/>
          <p:cNvSpPr txBox="1"/>
          <p:nvPr/>
        </p:nvSpPr>
        <p:spPr>
          <a:xfrm>
            <a:off x="3044456" y="2330535"/>
            <a:ext cx="1572988" cy="1974900"/>
          </a:xfrm>
          <a:prstGeom prst="rect">
            <a:avLst/>
          </a:prstGeom>
          <a:noFill/>
        </p:spPr>
        <p:txBody>
          <a:bodyPr wrap="square" rIns="0" rtlCol="0">
            <a:spAutoFit/>
          </a:bodyPr>
          <a:lstStyle/>
          <a:p>
            <a:pPr algn="ctr"/>
            <a:r>
              <a:rPr lang="en-US" sz="1600" b="1" dirty="0"/>
              <a:t>Actuarial</a:t>
            </a:r>
          </a:p>
          <a:p>
            <a:pPr marL="171450" indent="-171450">
              <a:spcBef>
                <a:spcPts val="600"/>
              </a:spcBef>
              <a:buFont typeface="Wingdings" panose="05000000000000000000" pitchFamily="2" charset="2"/>
              <a:buChar char=""/>
            </a:pPr>
            <a:r>
              <a:rPr lang="en-US" sz="1100" dirty="0"/>
              <a:t>Historical Premium by LOB &amp; State</a:t>
            </a:r>
          </a:p>
          <a:p>
            <a:pPr marL="171450" indent="-171450">
              <a:spcBef>
                <a:spcPts val="100"/>
              </a:spcBef>
              <a:buFont typeface="Wingdings" panose="05000000000000000000" pitchFamily="2" charset="2"/>
              <a:buChar char=""/>
            </a:pPr>
            <a:r>
              <a:rPr lang="en-US" sz="1100" dirty="0"/>
              <a:t>Detailed Loss Runs </a:t>
            </a:r>
          </a:p>
          <a:p>
            <a:pPr marL="171450" indent="-171450">
              <a:spcBef>
                <a:spcPts val="100"/>
              </a:spcBef>
              <a:buFont typeface="Wingdings" panose="05000000000000000000" pitchFamily="2" charset="2"/>
              <a:buChar char=""/>
            </a:pPr>
            <a:r>
              <a:rPr lang="en-US" sz="1100" dirty="0"/>
              <a:t>Rating Algorithms/ LCMs</a:t>
            </a:r>
          </a:p>
          <a:p>
            <a:pPr marL="171450" indent="-171450">
              <a:spcBef>
                <a:spcPts val="100"/>
              </a:spcBef>
              <a:buFont typeface="Wingdings" panose="05000000000000000000" pitchFamily="2" charset="2"/>
              <a:buChar char=""/>
            </a:pPr>
            <a:r>
              <a:rPr lang="en-US" sz="1100" dirty="0"/>
              <a:t>Rate Changes</a:t>
            </a:r>
          </a:p>
          <a:p>
            <a:pPr marL="171450" indent="-171450">
              <a:spcBef>
                <a:spcPts val="100"/>
              </a:spcBef>
              <a:buFont typeface="Wingdings" panose="05000000000000000000" pitchFamily="2" charset="2"/>
              <a:buChar char=""/>
            </a:pPr>
            <a:r>
              <a:rPr lang="en-US" sz="1100" dirty="0"/>
              <a:t>Large Loss Descriptions</a:t>
            </a:r>
          </a:p>
          <a:p>
            <a:endParaRPr lang="en-US" sz="1000" dirty="0"/>
          </a:p>
        </p:txBody>
      </p:sp>
      <p:sp>
        <p:nvSpPr>
          <p:cNvPr id="32" name="Oval 31"/>
          <p:cNvSpPr/>
          <p:nvPr/>
        </p:nvSpPr>
        <p:spPr>
          <a:xfrm>
            <a:off x="3505200" y="1603512"/>
            <a:ext cx="682488" cy="682488"/>
          </a:xfrm>
          <a:prstGeom prst="ellipse">
            <a:avLst/>
          </a:prstGeom>
          <a:solidFill>
            <a:srgbClr val="2E926C"/>
          </a:solidFill>
          <a:ln>
            <a:noFill/>
          </a:ln>
          <a:scene3d>
            <a:camera prst="orthographicFront"/>
            <a:lightRig rig="threePt" dir="t"/>
          </a:scene3d>
          <a:sp3d prstMaterial="matte">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lumMod val="85000"/>
                </a:schemeClr>
              </a:solidFill>
            </a:endParaRPr>
          </a:p>
        </p:txBody>
      </p:sp>
      <p:pic>
        <p:nvPicPr>
          <p:cNvPr id="3" name="Picture 2" descr="H:\Value Proposition\Images\noun_147498_cc Computer.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83924" y="4419551"/>
            <a:ext cx="405190" cy="402336"/>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4" name="Picture 3" descr="H:\Value Proposition\Images\noun_159815_cc Spreadsheet.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99685" y="1757071"/>
            <a:ext cx="293518" cy="37537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 name="Picture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374201" y="1756917"/>
            <a:ext cx="369668" cy="368281"/>
          </a:xfrm>
          <a:prstGeom prst="rect">
            <a:avLst/>
          </a:prstGeom>
          <a:effectLst>
            <a:outerShdw blurRad="50800" dist="38100" dir="5400000" algn="t" rotWithShape="0">
              <a:prstClr val="black">
                <a:alpha val="40000"/>
              </a:prstClr>
            </a:outerShdw>
          </a:effectLst>
        </p:spPr>
      </p:pic>
      <p:pic>
        <p:nvPicPr>
          <p:cNvPr id="7" name="Picture 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137788" y="1744461"/>
            <a:ext cx="275313" cy="393192"/>
          </a:xfrm>
          <a:prstGeom prst="rect">
            <a:avLst/>
          </a:prstGeom>
          <a:effectLst>
            <a:outerShdw blurRad="50800" dist="38100" dir="5400000" algn="t" rotWithShape="0">
              <a:prstClr val="black">
                <a:alpha val="40000"/>
              </a:prstClr>
            </a:outerShdw>
          </a:effectLst>
        </p:spPr>
      </p:pic>
      <p:pic>
        <p:nvPicPr>
          <p:cNvPr id="12" name="Picture 1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082210" y="4432369"/>
            <a:ext cx="484724" cy="340489"/>
          </a:xfrm>
          <a:prstGeom prst="rect">
            <a:avLst/>
          </a:prstGeom>
          <a:effectLst>
            <a:outerShdw blurRad="50800" dist="38100" dir="5400000" algn="t" rotWithShape="0">
              <a:prstClr val="black">
                <a:alpha val="40000"/>
              </a:prstClr>
            </a:outerShdw>
          </a:effectLst>
        </p:spPr>
      </p:pic>
      <p:pic>
        <p:nvPicPr>
          <p:cNvPr id="1026" name="Picture 2" descr="H:\Value Proposition\Images\noun_593674_cc Fire Extinguisher White.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477687" y="4384239"/>
            <a:ext cx="304800" cy="436748"/>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34" name="Rectangle 33"/>
          <p:cNvSpPr/>
          <p:nvPr/>
        </p:nvSpPr>
        <p:spPr>
          <a:xfrm>
            <a:off x="1600200" y="539851"/>
            <a:ext cx="4300079" cy="755549"/>
          </a:xfrm>
          <a:prstGeom prst="rect">
            <a:avLst/>
          </a:prstGeom>
          <a:solidFill>
            <a:srgbClr val="0064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p:cNvSpPr txBox="1"/>
          <p:nvPr/>
        </p:nvSpPr>
        <p:spPr>
          <a:xfrm>
            <a:off x="1720922" y="651776"/>
            <a:ext cx="4179358" cy="584775"/>
          </a:xfrm>
          <a:prstGeom prst="rect">
            <a:avLst/>
          </a:prstGeom>
          <a:noFill/>
        </p:spPr>
        <p:txBody>
          <a:bodyPr wrap="square" rtlCol="0">
            <a:spAutoFit/>
          </a:bodyPr>
          <a:lstStyle/>
          <a:p>
            <a:r>
              <a:rPr lang="en-US" sz="3200" dirty="0">
                <a:solidFill>
                  <a:schemeClr val="bg1"/>
                </a:solidFill>
              </a:rPr>
              <a:t>Due Diligence Checklist</a:t>
            </a:r>
          </a:p>
        </p:txBody>
      </p:sp>
      <p:sp>
        <p:nvSpPr>
          <p:cNvPr id="38" name="Rectangle 37"/>
          <p:cNvSpPr/>
          <p:nvPr/>
        </p:nvSpPr>
        <p:spPr>
          <a:xfrm>
            <a:off x="1542921" y="539852"/>
            <a:ext cx="177999" cy="75554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80A09D"/>
              </a:solidFill>
            </a:endParaRPr>
          </a:p>
        </p:txBody>
      </p:sp>
    </p:spTree>
    <p:extLst>
      <p:ext uri="{BB962C8B-B14F-4D97-AF65-F5344CB8AC3E}">
        <p14:creationId xmlns:p14="http://schemas.microsoft.com/office/powerpoint/2010/main" val="22970321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54590-2B63-A8B2-11E5-C7367E647AEA}"/>
              </a:ext>
            </a:extLst>
          </p:cNvPr>
          <p:cNvSpPr>
            <a:spLocks noGrp="1"/>
          </p:cNvSpPr>
          <p:nvPr>
            <p:ph type="title"/>
          </p:nvPr>
        </p:nvSpPr>
        <p:spPr>
          <a:xfrm>
            <a:off x="2714625" y="304800"/>
            <a:ext cx="5829299" cy="930275"/>
          </a:xfrm>
        </p:spPr>
        <p:txBody>
          <a:bodyPr>
            <a:noAutofit/>
          </a:bodyPr>
          <a:lstStyle/>
          <a:p>
            <a:pPr defTabSz="457200"/>
            <a:r>
              <a:rPr lang="en-US" sz="3200" b="1" dirty="0">
                <a:solidFill>
                  <a:srgbClr val="1D693A"/>
                </a:solidFill>
                <a:latin typeface="Franklin Gothic Book" panose="020B0503020102020204" pitchFamily="34" charset="0"/>
              </a:rPr>
              <a:t>What do we look for in a prospective program?</a:t>
            </a:r>
          </a:p>
        </p:txBody>
      </p:sp>
      <p:graphicFrame>
        <p:nvGraphicFramePr>
          <p:cNvPr id="4" name="Content Placeholder 3">
            <a:extLst>
              <a:ext uri="{FF2B5EF4-FFF2-40B4-BE49-F238E27FC236}">
                <a16:creationId xmlns:a16="http://schemas.microsoft.com/office/drawing/2014/main" id="{FFDA0AEA-8B7C-1EF7-C447-0FCA5580B6DB}"/>
              </a:ext>
            </a:extLst>
          </p:cNvPr>
          <p:cNvGraphicFramePr>
            <a:graphicFrameLocks noGrp="1"/>
          </p:cNvGraphicFramePr>
          <p:nvPr>
            <p:ph idx="1"/>
            <p:extLst>
              <p:ext uri="{D42A27DB-BD31-4B8C-83A1-F6EECF244321}">
                <p14:modId xmlns:p14="http://schemas.microsoft.com/office/powerpoint/2010/main" val="2112088166"/>
              </p:ext>
            </p:extLst>
          </p:nvPr>
        </p:nvGraphicFramePr>
        <p:xfrm>
          <a:off x="2438400" y="1216025"/>
          <a:ext cx="6229350" cy="43418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315687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1399" y="533399"/>
            <a:ext cx="3429000" cy="1143000"/>
          </a:xfrm>
        </p:spPr>
        <p:txBody>
          <a:bodyPr>
            <a:normAutofit/>
          </a:bodyPr>
          <a:lstStyle/>
          <a:p>
            <a:pPr algn="l"/>
            <a:r>
              <a:rPr lang="en-US" sz="3200" b="1" dirty="0">
                <a:latin typeface="Franklin Gothic Book" panose="020B0503020102020204" pitchFamily="34" charset="0"/>
              </a:rPr>
              <a:t>Start-Up Programs</a:t>
            </a:r>
            <a:br>
              <a:rPr lang="en-US" sz="3200" b="1" dirty="0">
                <a:latin typeface="Franklin Gothic Book" panose="020B0503020102020204" pitchFamily="34" charset="0"/>
              </a:rPr>
            </a:br>
            <a:r>
              <a:rPr lang="en-US" sz="3200" b="1" dirty="0">
                <a:latin typeface="Franklin Gothic Book" panose="020B0503020102020204" pitchFamily="34" charset="0"/>
              </a:rPr>
              <a:t>Appetite</a:t>
            </a:r>
            <a:endParaRPr lang="en-US" sz="3200" dirty="0">
              <a:latin typeface="Franklin Gothic Book" panose="020B0503020102020204" pitchFamily="34" charset="0"/>
            </a:endParaRPr>
          </a:p>
        </p:txBody>
      </p:sp>
      <p:sp>
        <p:nvSpPr>
          <p:cNvPr id="4" name="Slide Number Placeholder 3"/>
          <p:cNvSpPr>
            <a:spLocks noGrp="1"/>
          </p:cNvSpPr>
          <p:nvPr>
            <p:ph type="sldNum" sz="quarter" idx="12"/>
          </p:nvPr>
        </p:nvSpPr>
        <p:spPr/>
        <p:txBody>
          <a:bodyPr/>
          <a:lstStyle/>
          <a:p>
            <a:fld id="{1C4769CA-92FD-084D-B76D-66D61DCE643D}" type="slidenum">
              <a:rPr lang="en-US" smtClean="0"/>
              <a:t>8</a:t>
            </a:fld>
            <a:endParaRPr lang="en-US" dirty="0"/>
          </a:p>
        </p:txBody>
      </p:sp>
      <p:graphicFrame>
        <p:nvGraphicFramePr>
          <p:cNvPr id="7" name="Diagram 6"/>
          <p:cNvGraphicFramePr/>
          <p:nvPr>
            <p:extLst>
              <p:ext uri="{D42A27DB-BD31-4B8C-83A1-F6EECF244321}">
                <p14:modId xmlns:p14="http://schemas.microsoft.com/office/powerpoint/2010/main" val="547078569"/>
              </p:ext>
            </p:extLst>
          </p:nvPr>
        </p:nvGraphicFramePr>
        <p:xfrm>
          <a:off x="762000" y="1782762"/>
          <a:ext cx="7315200" cy="4648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Rounded Rectangle 9"/>
          <p:cNvSpPr/>
          <p:nvPr/>
        </p:nvSpPr>
        <p:spPr>
          <a:xfrm>
            <a:off x="938758" y="1752600"/>
            <a:ext cx="2414042" cy="1295400"/>
          </a:xfrm>
          <a:prstGeom prst="roundRect">
            <a:avLst/>
          </a:prstGeom>
          <a:solidFill>
            <a:schemeClr val="lt1">
              <a:alpha val="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lvl="0"/>
            <a:r>
              <a:rPr lang="en-US" dirty="0">
                <a:solidFill>
                  <a:schemeClr val="bg1">
                    <a:lumMod val="50000"/>
                  </a:schemeClr>
                </a:solidFill>
                <a:latin typeface="Franklin Gothic Book" panose="020B0503020102020204" pitchFamily="34" charset="0"/>
              </a:rPr>
              <a:t>An experienced team within an existing Program Administrator</a:t>
            </a:r>
          </a:p>
        </p:txBody>
      </p:sp>
      <p:sp>
        <p:nvSpPr>
          <p:cNvPr id="9" name="Rectangle 8"/>
          <p:cNvSpPr/>
          <p:nvPr/>
        </p:nvSpPr>
        <p:spPr>
          <a:xfrm>
            <a:off x="642606" y="762000"/>
            <a:ext cx="67552" cy="808037"/>
          </a:xfrm>
          <a:prstGeom prst="rect">
            <a:avLst/>
          </a:prstGeom>
          <a:solidFill>
            <a:srgbClr val="80A0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80A09D"/>
              </a:solidFill>
            </a:endParaRPr>
          </a:p>
        </p:txBody>
      </p:sp>
      <p:sp>
        <p:nvSpPr>
          <p:cNvPr id="11" name="Rounded Rectangle 10"/>
          <p:cNvSpPr/>
          <p:nvPr/>
        </p:nvSpPr>
        <p:spPr>
          <a:xfrm>
            <a:off x="5663158" y="1752600"/>
            <a:ext cx="2261642" cy="1295400"/>
          </a:xfrm>
          <a:prstGeom prst="roundRect">
            <a:avLst/>
          </a:prstGeom>
          <a:solidFill>
            <a:schemeClr val="lt1">
              <a:alpha val="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lvl="0" algn="r"/>
            <a:r>
              <a:rPr lang="en-US" dirty="0">
                <a:solidFill>
                  <a:schemeClr val="bg1">
                    <a:lumMod val="50000"/>
                  </a:schemeClr>
                </a:solidFill>
                <a:latin typeface="Franklin Gothic Book" panose="020B0503020102020204" pitchFamily="34" charset="0"/>
              </a:rPr>
              <a:t>Industry or other data available for </a:t>
            </a:r>
          </a:p>
          <a:p>
            <a:pPr lvl="0" algn="r"/>
            <a:r>
              <a:rPr lang="en-US" dirty="0">
                <a:solidFill>
                  <a:schemeClr val="bg1">
                    <a:lumMod val="50000"/>
                  </a:schemeClr>
                </a:solidFill>
                <a:latin typeface="Franklin Gothic Book" panose="020B0503020102020204" pitchFamily="34" charset="0"/>
              </a:rPr>
              <a:t>actuarial benchmarking</a:t>
            </a:r>
          </a:p>
        </p:txBody>
      </p:sp>
      <p:sp>
        <p:nvSpPr>
          <p:cNvPr id="15" name="Rounded Rectangle 14"/>
          <p:cNvSpPr/>
          <p:nvPr/>
        </p:nvSpPr>
        <p:spPr>
          <a:xfrm>
            <a:off x="940085" y="4876800"/>
            <a:ext cx="2414042" cy="1295400"/>
          </a:xfrm>
          <a:prstGeom prst="roundRect">
            <a:avLst/>
          </a:prstGeom>
          <a:solidFill>
            <a:schemeClr val="lt1">
              <a:alpha val="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lvl="0"/>
            <a:r>
              <a:rPr lang="en-US" dirty="0">
                <a:solidFill>
                  <a:schemeClr val="bg1">
                    <a:lumMod val="50000"/>
                  </a:schemeClr>
                </a:solidFill>
                <a:latin typeface="Franklin Gothic Book" panose="020B0503020102020204" pitchFamily="34" charset="0"/>
              </a:rPr>
              <a:t>Non-admitted </a:t>
            </a:r>
          </a:p>
          <a:p>
            <a:pPr lvl="0"/>
            <a:r>
              <a:rPr lang="en-US" dirty="0">
                <a:solidFill>
                  <a:schemeClr val="bg1">
                    <a:lumMod val="50000"/>
                  </a:schemeClr>
                </a:solidFill>
                <a:latin typeface="Franklin Gothic Book" panose="020B0503020102020204" pitchFamily="34" charset="0"/>
              </a:rPr>
              <a:t>to provide </a:t>
            </a:r>
          </a:p>
          <a:p>
            <a:pPr lvl="0"/>
            <a:r>
              <a:rPr lang="en-US" dirty="0">
                <a:solidFill>
                  <a:schemeClr val="bg1">
                    <a:lumMod val="50000"/>
                  </a:schemeClr>
                </a:solidFill>
                <a:latin typeface="Franklin Gothic Book" panose="020B0503020102020204" pitchFamily="34" charset="0"/>
              </a:rPr>
              <a:t>flexibility</a:t>
            </a:r>
          </a:p>
        </p:txBody>
      </p:sp>
      <p:sp>
        <p:nvSpPr>
          <p:cNvPr id="16" name="Rounded Rectangle 15"/>
          <p:cNvSpPr/>
          <p:nvPr/>
        </p:nvSpPr>
        <p:spPr>
          <a:xfrm>
            <a:off x="5663158" y="5013788"/>
            <a:ext cx="2337842" cy="1295400"/>
          </a:xfrm>
          <a:prstGeom prst="roundRect">
            <a:avLst/>
          </a:prstGeom>
          <a:solidFill>
            <a:schemeClr val="lt1">
              <a:alpha val="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lvl="0" algn="r"/>
            <a:r>
              <a:rPr lang="en-US" dirty="0">
                <a:solidFill>
                  <a:schemeClr val="bg1">
                    <a:lumMod val="50000"/>
                  </a:schemeClr>
                </a:solidFill>
                <a:latin typeface="Franklin Gothic Book" panose="020B0503020102020204" pitchFamily="34" charset="0"/>
              </a:rPr>
              <a:t>Focused niche classes of business</a:t>
            </a:r>
          </a:p>
        </p:txBody>
      </p:sp>
    </p:spTree>
    <p:extLst>
      <p:ext uri="{BB962C8B-B14F-4D97-AF65-F5344CB8AC3E}">
        <p14:creationId xmlns:p14="http://schemas.microsoft.com/office/powerpoint/2010/main" val="31926181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Freeform 37"/>
          <p:cNvSpPr/>
          <p:nvPr/>
        </p:nvSpPr>
        <p:spPr>
          <a:xfrm>
            <a:off x="369902" y="3698308"/>
            <a:ext cx="8407362" cy="2500465"/>
          </a:xfrm>
          <a:custGeom>
            <a:avLst/>
            <a:gdLst>
              <a:gd name="connsiteX0" fmla="*/ 0 w 6907794"/>
              <a:gd name="connsiteY0" fmla="*/ 2172832 h 2172832"/>
              <a:gd name="connsiteX1" fmla="*/ 6020554 w 6907794"/>
              <a:gd name="connsiteY1" fmla="*/ 262551 h 2172832"/>
              <a:gd name="connsiteX2" fmla="*/ 6020554 w 6907794"/>
              <a:gd name="connsiteY2" fmla="*/ 0 h 2172832"/>
              <a:gd name="connsiteX3" fmla="*/ 6907794 w 6907794"/>
              <a:gd name="connsiteY3" fmla="*/ 887240 h 2172832"/>
              <a:gd name="connsiteX4" fmla="*/ 6074875 w 6907794"/>
              <a:gd name="connsiteY4" fmla="*/ 1720159 h 2172832"/>
              <a:gd name="connsiteX5" fmla="*/ 6074875 w 6907794"/>
              <a:gd name="connsiteY5" fmla="*/ 1412341 h 2172832"/>
              <a:gd name="connsiteX6" fmla="*/ 0 w 6907794"/>
              <a:gd name="connsiteY6" fmla="*/ 2172832 h 2172832"/>
              <a:gd name="connsiteX0" fmla="*/ 0 w 6907794"/>
              <a:gd name="connsiteY0" fmla="*/ 2172832 h 2172832"/>
              <a:gd name="connsiteX1" fmla="*/ 6020554 w 6907794"/>
              <a:gd name="connsiteY1" fmla="*/ 262551 h 2172832"/>
              <a:gd name="connsiteX2" fmla="*/ 6020554 w 6907794"/>
              <a:gd name="connsiteY2" fmla="*/ 0 h 2172832"/>
              <a:gd name="connsiteX3" fmla="*/ 6907794 w 6907794"/>
              <a:gd name="connsiteY3" fmla="*/ 887240 h 2172832"/>
              <a:gd name="connsiteX4" fmla="*/ 6074875 w 6907794"/>
              <a:gd name="connsiteY4" fmla="*/ 1720159 h 2172832"/>
              <a:gd name="connsiteX5" fmla="*/ 6065821 w 6907794"/>
              <a:gd name="connsiteY5" fmla="*/ 1448554 h 2172832"/>
              <a:gd name="connsiteX6" fmla="*/ 0 w 6907794"/>
              <a:gd name="connsiteY6" fmla="*/ 2172832 h 2172832"/>
              <a:gd name="connsiteX0" fmla="*/ 0 w 6907794"/>
              <a:gd name="connsiteY0" fmla="*/ 2172832 h 2172832"/>
              <a:gd name="connsiteX1" fmla="*/ 6020554 w 6907794"/>
              <a:gd name="connsiteY1" fmla="*/ 262551 h 2172832"/>
              <a:gd name="connsiteX2" fmla="*/ 6020554 w 6907794"/>
              <a:gd name="connsiteY2" fmla="*/ 0 h 2172832"/>
              <a:gd name="connsiteX3" fmla="*/ 6907794 w 6907794"/>
              <a:gd name="connsiteY3" fmla="*/ 887240 h 2172832"/>
              <a:gd name="connsiteX4" fmla="*/ 6074875 w 6907794"/>
              <a:gd name="connsiteY4" fmla="*/ 1720159 h 2172832"/>
              <a:gd name="connsiteX5" fmla="*/ 6065821 w 6907794"/>
              <a:gd name="connsiteY5" fmla="*/ 1484768 h 2172832"/>
              <a:gd name="connsiteX6" fmla="*/ 0 w 6907794"/>
              <a:gd name="connsiteY6" fmla="*/ 2172832 h 2172832"/>
              <a:gd name="connsiteX0" fmla="*/ 0 w 6907794"/>
              <a:gd name="connsiteY0" fmla="*/ 2172832 h 2172832"/>
              <a:gd name="connsiteX1" fmla="*/ 6020554 w 6907794"/>
              <a:gd name="connsiteY1" fmla="*/ 262551 h 2172832"/>
              <a:gd name="connsiteX2" fmla="*/ 6020554 w 6907794"/>
              <a:gd name="connsiteY2" fmla="*/ 0 h 2172832"/>
              <a:gd name="connsiteX3" fmla="*/ 6907794 w 6907794"/>
              <a:gd name="connsiteY3" fmla="*/ 887240 h 2172832"/>
              <a:gd name="connsiteX4" fmla="*/ 6074875 w 6907794"/>
              <a:gd name="connsiteY4" fmla="*/ 1720159 h 2172832"/>
              <a:gd name="connsiteX5" fmla="*/ 6065821 w 6907794"/>
              <a:gd name="connsiteY5" fmla="*/ 1484768 h 2172832"/>
              <a:gd name="connsiteX6" fmla="*/ 0 w 6907794"/>
              <a:gd name="connsiteY6" fmla="*/ 2172832 h 2172832"/>
              <a:gd name="connsiteX0" fmla="*/ 0 w 6907794"/>
              <a:gd name="connsiteY0" fmla="*/ 2172832 h 2172832"/>
              <a:gd name="connsiteX1" fmla="*/ 6020554 w 6907794"/>
              <a:gd name="connsiteY1" fmla="*/ 262551 h 2172832"/>
              <a:gd name="connsiteX2" fmla="*/ 6020554 w 6907794"/>
              <a:gd name="connsiteY2" fmla="*/ 0 h 2172832"/>
              <a:gd name="connsiteX3" fmla="*/ 6907794 w 6907794"/>
              <a:gd name="connsiteY3" fmla="*/ 887240 h 2172832"/>
              <a:gd name="connsiteX4" fmla="*/ 6074875 w 6907794"/>
              <a:gd name="connsiteY4" fmla="*/ 1720159 h 2172832"/>
              <a:gd name="connsiteX5" fmla="*/ 6065821 w 6907794"/>
              <a:gd name="connsiteY5" fmla="*/ 1484768 h 2172832"/>
              <a:gd name="connsiteX6" fmla="*/ 0 w 6907794"/>
              <a:gd name="connsiteY6" fmla="*/ 2172832 h 2172832"/>
              <a:gd name="connsiteX0" fmla="*/ 0 w 6907794"/>
              <a:gd name="connsiteY0" fmla="*/ 2172832 h 2172832"/>
              <a:gd name="connsiteX1" fmla="*/ 6020554 w 6907794"/>
              <a:gd name="connsiteY1" fmla="*/ 262551 h 2172832"/>
              <a:gd name="connsiteX2" fmla="*/ 6020554 w 6907794"/>
              <a:gd name="connsiteY2" fmla="*/ 0 h 2172832"/>
              <a:gd name="connsiteX3" fmla="*/ 6907794 w 6907794"/>
              <a:gd name="connsiteY3" fmla="*/ 887240 h 2172832"/>
              <a:gd name="connsiteX4" fmla="*/ 6074875 w 6907794"/>
              <a:gd name="connsiteY4" fmla="*/ 1720159 h 2172832"/>
              <a:gd name="connsiteX5" fmla="*/ 6065821 w 6907794"/>
              <a:gd name="connsiteY5" fmla="*/ 1484768 h 2172832"/>
              <a:gd name="connsiteX6" fmla="*/ 0 w 6907794"/>
              <a:gd name="connsiteY6" fmla="*/ 2172832 h 2172832"/>
              <a:gd name="connsiteX0" fmla="*/ 0 w 6907794"/>
              <a:gd name="connsiteY0" fmla="*/ 2172832 h 2172832"/>
              <a:gd name="connsiteX1" fmla="*/ 6020554 w 6907794"/>
              <a:gd name="connsiteY1" fmla="*/ 262551 h 2172832"/>
              <a:gd name="connsiteX2" fmla="*/ 6020554 w 6907794"/>
              <a:gd name="connsiteY2" fmla="*/ 0 h 2172832"/>
              <a:gd name="connsiteX3" fmla="*/ 6907794 w 6907794"/>
              <a:gd name="connsiteY3" fmla="*/ 887240 h 2172832"/>
              <a:gd name="connsiteX4" fmla="*/ 6074875 w 6907794"/>
              <a:gd name="connsiteY4" fmla="*/ 1720159 h 2172832"/>
              <a:gd name="connsiteX5" fmla="*/ 6065821 w 6907794"/>
              <a:gd name="connsiteY5" fmla="*/ 1484768 h 2172832"/>
              <a:gd name="connsiteX6" fmla="*/ 0 w 6907794"/>
              <a:gd name="connsiteY6" fmla="*/ 2172832 h 2172832"/>
              <a:gd name="connsiteX0" fmla="*/ 0 w 7260879"/>
              <a:gd name="connsiteY0" fmla="*/ 3213981 h 3213981"/>
              <a:gd name="connsiteX1" fmla="*/ 6373639 w 7260879"/>
              <a:gd name="connsiteY1" fmla="*/ 262551 h 3213981"/>
              <a:gd name="connsiteX2" fmla="*/ 6373639 w 7260879"/>
              <a:gd name="connsiteY2" fmla="*/ 0 h 3213981"/>
              <a:gd name="connsiteX3" fmla="*/ 7260879 w 7260879"/>
              <a:gd name="connsiteY3" fmla="*/ 887240 h 3213981"/>
              <a:gd name="connsiteX4" fmla="*/ 6427960 w 7260879"/>
              <a:gd name="connsiteY4" fmla="*/ 1720159 h 3213981"/>
              <a:gd name="connsiteX5" fmla="*/ 6418906 w 7260879"/>
              <a:gd name="connsiteY5" fmla="*/ 1484768 h 3213981"/>
              <a:gd name="connsiteX6" fmla="*/ 0 w 7260879"/>
              <a:gd name="connsiteY6" fmla="*/ 3213981 h 3213981"/>
              <a:gd name="connsiteX0" fmla="*/ 0 w 6944008"/>
              <a:gd name="connsiteY0" fmla="*/ 3069126 h 3069126"/>
              <a:gd name="connsiteX1" fmla="*/ 6056768 w 6944008"/>
              <a:gd name="connsiteY1" fmla="*/ 262551 h 3069126"/>
              <a:gd name="connsiteX2" fmla="*/ 6056768 w 6944008"/>
              <a:gd name="connsiteY2" fmla="*/ 0 h 3069126"/>
              <a:gd name="connsiteX3" fmla="*/ 6944008 w 6944008"/>
              <a:gd name="connsiteY3" fmla="*/ 887240 h 3069126"/>
              <a:gd name="connsiteX4" fmla="*/ 6111089 w 6944008"/>
              <a:gd name="connsiteY4" fmla="*/ 1720159 h 3069126"/>
              <a:gd name="connsiteX5" fmla="*/ 6102035 w 6944008"/>
              <a:gd name="connsiteY5" fmla="*/ 1484768 h 3069126"/>
              <a:gd name="connsiteX6" fmla="*/ 0 w 6944008"/>
              <a:gd name="connsiteY6" fmla="*/ 3069126 h 3069126"/>
              <a:gd name="connsiteX0" fmla="*/ 0 w 6944008"/>
              <a:gd name="connsiteY0" fmla="*/ 3069126 h 3069126"/>
              <a:gd name="connsiteX1" fmla="*/ 6056768 w 6944008"/>
              <a:gd name="connsiteY1" fmla="*/ 262551 h 3069126"/>
              <a:gd name="connsiteX2" fmla="*/ 6056768 w 6944008"/>
              <a:gd name="connsiteY2" fmla="*/ 0 h 3069126"/>
              <a:gd name="connsiteX3" fmla="*/ 6944008 w 6944008"/>
              <a:gd name="connsiteY3" fmla="*/ 887240 h 3069126"/>
              <a:gd name="connsiteX4" fmla="*/ 6111089 w 6944008"/>
              <a:gd name="connsiteY4" fmla="*/ 1720159 h 3069126"/>
              <a:gd name="connsiteX5" fmla="*/ 6102035 w 6944008"/>
              <a:gd name="connsiteY5" fmla="*/ 1484768 h 3069126"/>
              <a:gd name="connsiteX6" fmla="*/ 0 w 6944008"/>
              <a:gd name="connsiteY6" fmla="*/ 3069126 h 3069126"/>
              <a:gd name="connsiteX0" fmla="*/ 0 w 6944008"/>
              <a:gd name="connsiteY0" fmla="*/ 3069126 h 3069126"/>
              <a:gd name="connsiteX1" fmla="*/ 6056768 w 6944008"/>
              <a:gd name="connsiteY1" fmla="*/ 262551 h 3069126"/>
              <a:gd name="connsiteX2" fmla="*/ 6056768 w 6944008"/>
              <a:gd name="connsiteY2" fmla="*/ 0 h 3069126"/>
              <a:gd name="connsiteX3" fmla="*/ 6944008 w 6944008"/>
              <a:gd name="connsiteY3" fmla="*/ 887240 h 3069126"/>
              <a:gd name="connsiteX4" fmla="*/ 6111089 w 6944008"/>
              <a:gd name="connsiteY4" fmla="*/ 1720159 h 3069126"/>
              <a:gd name="connsiteX5" fmla="*/ 6102035 w 6944008"/>
              <a:gd name="connsiteY5" fmla="*/ 1484768 h 3069126"/>
              <a:gd name="connsiteX6" fmla="*/ 0 w 6944008"/>
              <a:gd name="connsiteY6" fmla="*/ 3069126 h 3069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44008" h="3069126">
                <a:moveTo>
                  <a:pt x="0" y="3069126"/>
                </a:moveTo>
                <a:cubicBezTo>
                  <a:pt x="594511" y="2486687"/>
                  <a:pt x="3434281" y="165980"/>
                  <a:pt x="6056768" y="262551"/>
                </a:cubicBezTo>
                <a:lnTo>
                  <a:pt x="6056768" y="0"/>
                </a:lnTo>
                <a:lnTo>
                  <a:pt x="6944008" y="887240"/>
                </a:lnTo>
                <a:lnTo>
                  <a:pt x="6111089" y="1720159"/>
                </a:lnTo>
                <a:lnTo>
                  <a:pt x="6102035" y="1484768"/>
                </a:lnTo>
                <a:cubicBezTo>
                  <a:pt x="4360752" y="1102559"/>
                  <a:pt x="2528934" y="1892796"/>
                  <a:pt x="0" y="3069126"/>
                </a:cubicBezTo>
                <a:close/>
              </a:path>
            </a:pathLst>
          </a:custGeom>
          <a:solidFill>
            <a:schemeClr val="tx2"/>
          </a:solidFill>
          <a:ln>
            <a:noFill/>
          </a:ln>
          <a:effectLst>
            <a:outerShdw blurRad="76200" dir="13500000" sy="23000" kx="1200000" algn="br" rotWithShape="0">
              <a:prstClr val="black">
                <a:alpha val="2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title"/>
          </p:nvPr>
        </p:nvSpPr>
        <p:spPr>
          <a:xfrm>
            <a:off x="457200" y="697510"/>
            <a:ext cx="3352800" cy="1143000"/>
          </a:xfrm>
        </p:spPr>
        <p:txBody>
          <a:bodyPr>
            <a:normAutofit/>
          </a:bodyPr>
          <a:lstStyle/>
          <a:p>
            <a:pPr algn="l"/>
            <a:r>
              <a:rPr lang="en-US" sz="3200" dirty="0">
                <a:latin typeface="+mj-lt"/>
              </a:rPr>
              <a:t>Transparency</a:t>
            </a:r>
          </a:p>
        </p:txBody>
      </p:sp>
      <p:sp>
        <p:nvSpPr>
          <p:cNvPr id="25" name="TextBox 24"/>
          <p:cNvSpPr txBox="1"/>
          <p:nvPr/>
        </p:nvSpPr>
        <p:spPr>
          <a:xfrm>
            <a:off x="4914900" y="2363443"/>
            <a:ext cx="2104194" cy="1292662"/>
          </a:xfrm>
          <a:prstGeom prst="rect">
            <a:avLst/>
          </a:prstGeom>
          <a:noFill/>
        </p:spPr>
        <p:txBody>
          <a:bodyPr wrap="square" rtlCol="0">
            <a:spAutoFit/>
          </a:bodyPr>
          <a:lstStyle/>
          <a:p>
            <a:pPr algn="ctr"/>
            <a:r>
              <a:rPr lang="en-US" b="1" dirty="0">
                <a:latin typeface="Franklin Gothic Book" panose="020B0503020102020204" pitchFamily="34" charset="0"/>
              </a:rPr>
              <a:t>Monthly</a:t>
            </a:r>
          </a:p>
          <a:p>
            <a:pPr marL="285750" indent="-182880">
              <a:buFontTx/>
              <a:buChar char="-"/>
            </a:pPr>
            <a:r>
              <a:rPr lang="en-US" sz="1200" dirty="0">
                <a:latin typeface="Franklin Gothic Book" panose="020B0503020102020204" pitchFamily="34" charset="0"/>
              </a:rPr>
              <a:t>Reporting (</a:t>
            </a:r>
            <a:r>
              <a:rPr lang="en-US" sz="1100" dirty="0">
                <a:latin typeface="Franklin Gothic Book" panose="020B0503020102020204" pitchFamily="34" charset="0"/>
              </a:rPr>
              <a:t>e.g. Policy, Claim, Production, </a:t>
            </a:r>
          </a:p>
          <a:p>
            <a:pPr marL="102870"/>
            <a:r>
              <a:rPr lang="en-US" sz="1100" dirty="0">
                <a:latin typeface="Franklin Gothic Book" panose="020B0503020102020204" pitchFamily="34" charset="0"/>
              </a:rPr>
              <a:t>     Account Current, </a:t>
            </a:r>
            <a:br>
              <a:rPr lang="en-US" sz="1100" dirty="0">
                <a:latin typeface="Franklin Gothic Book" panose="020B0503020102020204" pitchFamily="34" charset="0"/>
              </a:rPr>
            </a:br>
            <a:r>
              <a:rPr lang="en-US" sz="1100" dirty="0">
                <a:latin typeface="Franklin Gothic Book" panose="020B0503020102020204" pitchFamily="34" charset="0"/>
              </a:rPr>
              <a:t>     Loss Runs</a:t>
            </a:r>
            <a:r>
              <a:rPr lang="en-US" sz="1200" dirty="0">
                <a:latin typeface="Franklin Gothic Book" panose="020B0503020102020204" pitchFamily="34" charset="0"/>
              </a:rPr>
              <a:t>) </a:t>
            </a:r>
          </a:p>
          <a:p>
            <a:pPr marL="285750" indent="-182880">
              <a:buFontTx/>
              <a:buChar char="-"/>
            </a:pPr>
            <a:r>
              <a:rPr lang="en-US" sz="1200" dirty="0">
                <a:latin typeface="Franklin Gothic Book" panose="020B0503020102020204" pitchFamily="34" charset="0"/>
              </a:rPr>
              <a:t>Rate Monitor</a:t>
            </a:r>
            <a:endParaRPr lang="en-US" sz="2800" dirty="0">
              <a:latin typeface="Franklin Gothic Book" panose="020B0503020102020204" pitchFamily="34" charset="0"/>
            </a:endParaRPr>
          </a:p>
        </p:txBody>
      </p:sp>
      <p:sp>
        <p:nvSpPr>
          <p:cNvPr id="26" name="TextBox 25"/>
          <p:cNvSpPr txBox="1"/>
          <p:nvPr/>
        </p:nvSpPr>
        <p:spPr>
          <a:xfrm>
            <a:off x="3655875" y="3150282"/>
            <a:ext cx="1295400" cy="738664"/>
          </a:xfrm>
          <a:prstGeom prst="rect">
            <a:avLst/>
          </a:prstGeom>
          <a:noFill/>
        </p:spPr>
        <p:txBody>
          <a:bodyPr wrap="square" rtlCol="0">
            <a:spAutoFit/>
          </a:bodyPr>
          <a:lstStyle/>
          <a:p>
            <a:pPr algn="ctr"/>
            <a:r>
              <a:rPr lang="en-US" b="1" dirty="0">
                <a:latin typeface="Franklin Gothic Book" panose="020B0503020102020204" pitchFamily="34" charset="0"/>
              </a:rPr>
              <a:t>Quarterly</a:t>
            </a:r>
          </a:p>
          <a:p>
            <a:pPr marL="285750" lvl="0" indent="-182880">
              <a:buFontTx/>
              <a:buChar char="-"/>
            </a:pPr>
            <a:r>
              <a:rPr lang="en-US" sz="1200" dirty="0">
                <a:solidFill>
                  <a:prstClr val="black"/>
                </a:solidFill>
                <a:latin typeface="Franklin Gothic Book" panose="020B0503020102020204" pitchFamily="34" charset="0"/>
              </a:rPr>
              <a:t>Program Dashboards</a:t>
            </a:r>
          </a:p>
        </p:txBody>
      </p:sp>
      <p:sp>
        <p:nvSpPr>
          <p:cNvPr id="27" name="TextBox 26"/>
          <p:cNvSpPr txBox="1"/>
          <p:nvPr/>
        </p:nvSpPr>
        <p:spPr>
          <a:xfrm>
            <a:off x="1858336" y="3456965"/>
            <a:ext cx="1790461" cy="1107996"/>
          </a:xfrm>
          <a:prstGeom prst="rect">
            <a:avLst/>
          </a:prstGeom>
          <a:noFill/>
        </p:spPr>
        <p:txBody>
          <a:bodyPr wrap="square" rtlCol="0">
            <a:spAutoFit/>
          </a:bodyPr>
          <a:lstStyle/>
          <a:p>
            <a:pPr algn="ctr"/>
            <a:r>
              <a:rPr lang="en-US" b="1" dirty="0">
                <a:latin typeface="Franklin Gothic Book" panose="020B0503020102020204" pitchFamily="34" charset="0"/>
              </a:rPr>
              <a:t>Semi-Annually</a:t>
            </a:r>
          </a:p>
          <a:p>
            <a:pPr marL="285750" indent="-182880">
              <a:buFontTx/>
              <a:buChar char="-"/>
            </a:pPr>
            <a:r>
              <a:rPr lang="en-US" sz="1200" dirty="0">
                <a:latin typeface="Franklin Gothic Book" panose="020B0503020102020204" pitchFamily="34" charset="0"/>
              </a:rPr>
              <a:t>Stewardship Meetings</a:t>
            </a:r>
          </a:p>
          <a:p>
            <a:pPr marL="285750" indent="-182880">
              <a:buFontTx/>
              <a:buChar char="-"/>
            </a:pPr>
            <a:r>
              <a:rPr lang="en-US" sz="1200" dirty="0">
                <a:latin typeface="Franklin Gothic Book" panose="020B0503020102020204" pitchFamily="34" charset="0"/>
              </a:rPr>
              <a:t>Pricing Reviews</a:t>
            </a:r>
          </a:p>
          <a:p>
            <a:pPr marL="285750" indent="-182880">
              <a:buFontTx/>
              <a:buChar char="-"/>
            </a:pPr>
            <a:r>
              <a:rPr lang="en-US" sz="1200" dirty="0">
                <a:latin typeface="Franklin Gothic Book" panose="020B0503020102020204" pitchFamily="34" charset="0"/>
              </a:rPr>
              <a:t>Underwriting Audits</a:t>
            </a:r>
          </a:p>
        </p:txBody>
      </p:sp>
      <p:sp>
        <p:nvSpPr>
          <p:cNvPr id="28" name="TextBox 27"/>
          <p:cNvSpPr txBox="1"/>
          <p:nvPr/>
        </p:nvSpPr>
        <p:spPr>
          <a:xfrm>
            <a:off x="218115" y="4041243"/>
            <a:ext cx="1905000" cy="1292662"/>
          </a:xfrm>
          <a:prstGeom prst="rect">
            <a:avLst/>
          </a:prstGeom>
          <a:noFill/>
        </p:spPr>
        <p:txBody>
          <a:bodyPr wrap="square" rtlCol="0">
            <a:spAutoFit/>
          </a:bodyPr>
          <a:lstStyle/>
          <a:p>
            <a:pPr algn="ctr"/>
            <a:r>
              <a:rPr lang="en-US" b="1" dirty="0">
                <a:latin typeface="Franklin Gothic Book" panose="020B0503020102020204" pitchFamily="34" charset="0"/>
              </a:rPr>
              <a:t>Annually</a:t>
            </a:r>
          </a:p>
          <a:p>
            <a:pPr marL="285750" indent="-182880">
              <a:buFontTx/>
              <a:buChar char="-"/>
            </a:pPr>
            <a:r>
              <a:rPr lang="en-US" sz="1200" dirty="0">
                <a:latin typeface="Franklin Gothic Book" panose="020B0503020102020204" pitchFamily="34" charset="0"/>
              </a:rPr>
              <a:t>Business Planning</a:t>
            </a:r>
          </a:p>
          <a:p>
            <a:pPr marL="285750" indent="-182880">
              <a:buFontTx/>
              <a:buChar char="-"/>
            </a:pPr>
            <a:r>
              <a:rPr lang="en-US" sz="1200" dirty="0">
                <a:latin typeface="Franklin Gothic Book" panose="020B0503020102020204" pitchFamily="34" charset="0"/>
              </a:rPr>
              <a:t>Cross-Functional Program Meeting</a:t>
            </a:r>
          </a:p>
          <a:p>
            <a:pPr marL="285750" indent="-182880">
              <a:buFontTx/>
              <a:buChar char="-"/>
            </a:pPr>
            <a:r>
              <a:rPr lang="en-US" sz="1200" dirty="0">
                <a:latin typeface="Franklin Gothic Book" panose="020B0503020102020204" pitchFamily="34" charset="0"/>
              </a:rPr>
              <a:t>Networking Event</a:t>
            </a:r>
          </a:p>
          <a:p>
            <a:pPr marL="285750" indent="-182880">
              <a:buFontTx/>
              <a:buChar char="-"/>
            </a:pPr>
            <a:r>
              <a:rPr lang="en-US" sz="1200" dirty="0">
                <a:latin typeface="Franklin Gothic Book" panose="020B0503020102020204" pitchFamily="34" charset="0"/>
              </a:rPr>
              <a:t>Financial Audit</a:t>
            </a:r>
          </a:p>
        </p:txBody>
      </p:sp>
      <p:sp>
        <p:nvSpPr>
          <p:cNvPr id="31" name="TextBox 30"/>
          <p:cNvSpPr txBox="1"/>
          <p:nvPr/>
        </p:nvSpPr>
        <p:spPr>
          <a:xfrm>
            <a:off x="6621261" y="2192457"/>
            <a:ext cx="2147864" cy="1292662"/>
          </a:xfrm>
          <a:prstGeom prst="rect">
            <a:avLst/>
          </a:prstGeom>
          <a:noFill/>
        </p:spPr>
        <p:txBody>
          <a:bodyPr wrap="square" rtlCol="0">
            <a:spAutoFit/>
          </a:bodyPr>
          <a:lstStyle/>
          <a:p>
            <a:pPr algn="ctr"/>
            <a:r>
              <a:rPr lang="en-US" b="1" dirty="0">
                <a:latin typeface="Franklin Gothic Book" panose="020B0503020102020204" pitchFamily="34" charset="0"/>
              </a:rPr>
              <a:t>Ad Hoc</a:t>
            </a:r>
          </a:p>
          <a:p>
            <a:pPr marL="285750" indent="-182880">
              <a:buFontTx/>
              <a:buChar char="-"/>
            </a:pPr>
            <a:r>
              <a:rPr lang="en-US" sz="1200" dirty="0">
                <a:latin typeface="Franklin Gothic Book" panose="020B0503020102020204" pitchFamily="34" charset="0"/>
              </a:rPr>
              <a:t>Referrals</a:t>
            </a:r>
          </a:p>
          <a:p>
            <a:pPr marL="285750" indent="-182880">
              <a:buFontTx/>
              <a:buChar char="-"/>
            </a:pPr>
            <a:r>
              <a:rPr lang="en-US" sz="1200" dirty="0">
                <a:latin typeface="Franklin Gothic Book" panose="020B0503020102020204" pitchFamily="34" charset="0"/>
              </a:rPr>
              <a:t>Form Refresh/ Development</a:t>
            </a:r>
          </a:p>
          <a:p>
            <a:pPr marL="285750" indent="-182880">
              <a:buFontTx/>
              <a:buChar char="-"/>
            </a:pPr>
            <a:r>
              <a:rPr lang="en-US" sz="1200" dirty="0">
                <a:latin typeface="Franklin Gothic Book" panose="020B0503020102020204" pitchFamily="34" charset="0"/>
              </a:rPr>
              <a:t>Custom Actuarial Analysis</a:t>
            </a:r>
          </a:p>
          <a:p>
            <a:pPr marL="285750" indent="-182880">
              <a:buFontTx/>
              <a:buChar char="-"/>
            </a:pPr>
            <a:r>
              <a:rPr lang="en-US" sz="1200" dirty="0">
                <a:latin typeface="Franklin Gothic Book" panose="020B0503020102020204" pitchFamily="34" charset="0"/>
              </a:rPr>
              <a:t>Risk Alerts</a:t>
            </a:r>
          </a:p>
        </p:txBody>
      </p:sp>
      <p:sp>
        <p:nvSpPr>
          <p:cNvPr id="32" name="Rectangle 31"/>
          <p:cNvSpPr/>
          <p:nvPr/>
        </p:nvSpPr>
        <p:spPr>
          <a:xfrm>
            <a:off x="3886200" y="3952074"/>
            <a:ext cx="739804" cy="276999"/>
          </a:xfrm>
          <a:prstGeom prst="rect">
            <a:avLst/>
          </a:prstGeom>
        </p:spPr>
        <p:txBody>
          <a:bodyPr wrap="square">
            <a:spAutoFit/>
          </a:bodyPr>
          <a:lstStyle/>
          <a:p>
            <a:pPr algn="ctr"/>
            <a:r>
              <a:rPr lang="en-US" sz="1200" dirty="0">
                <a:solidFill>
                  <a:schemeClr val="tx2"/>
                </a:solidFill>
                <a:sym typeface="Wingdings"/>
              </a:rPr>
              <a:t></a:t>
            </a:r>
            <a:endParaRPr lang="en-US" sz="1200" dirty="0">
              <a:solidFill>
                <a:schemeClr val="tx2"/>
              </a:solidFill>
            </a:endParaRPr>
          </a:p>
        </p:txBody>
      </p:sp>
      <p:sp>
        <p:nvSpPr>
          <p:cNvPr id="33" name="Rectangle 32"/>
          <p:cNvSpPr/>
          <p:nvPr/>
        </p:nvSpPr>
        <p:spPr>
          <a:xfrm>
            <a:off x="838200" y="5285601"/>
            <a:ext cx="369902" cy="276999"/>
          </a:xfrm>
          <a:prstGeom prst="rect">
            <a:avLst/>
          </a:prstGeom>
        </p:spPr>
        <p:txBody>
          <a:bodyPr wrap="square">
            <a:spAutoFit/>
          </a:bodyPr>
          <a:lstStyle/>
          <a:p>
            <a:pPr algn="ctr"/>
            <a:r>
              <a:rPr lang="en-US" sz="1200" dirty="0">
                <a:solidFill>
                  <a:schemeClr val="tx2"/>
                </a:solidFill>
                <a:sym typeface="Wingdings"/>
              </a:rPr>
              <a:t></a:t>
            </a:r>
            <a:endParaRPr lang="en-US" sz="1200" dirty="0">
              <a:solidFill>
                <a:schemeClr val="tx2"/>
              </a:solidFill>
            </a:endParaRPr>
          </a:p>
        </p:txBody>
      </p:sp>
      <p:sp>
        <p:nvSpPr>
          <p:cNvPr id="35" name="Rectangle 34"/>
          <p:cNvSpPr/>
          <p:nvPr/>
        </p:nvSpPr>
        <p:spPr>
          <a:xfrm>
            <a:off x="2191696" y="4557922"/>
            <a:ext cx="739804" cy="276999"/>
          </a:xfrm>
          <a:prstGeom prst="rect">
            <a:avLst/>
          </a:prstGeom>
        </p:spPr>
        <p:txBody>
          <a:bodyPr wrap="square">
            <a:spAutoFit/>
          </a:bodyPr>
          <a:lstStyle/>
          <a:p>
            <a:pPr algn="ctr"/>
            <a:r>
              <a:rPr lang="en-US" sz="1200" dirty="0">
                <a:solidFill>
                  <a:schemeClr val="tx2"/>
                </a:solidFill>
                <a:sym typeface="Wingdings"/>
              </a:rPr>
              <a:t></a:t>
            </a:r>
            <a:endParaRPr lang="en-US" sz="1200" dirty="0">
              <a:solidFill>
                <a:schemeClr val="tx2"/>
              </a:solidFill>
            </a:endParaRPr>
          </a:p>
        </p:txBody>
      </p:sp>
      <p:sp>
        <p:nvSpPr>
          <p:cNvPr id="36" name="Rectangle 35"/>
          <p:cNvSpPr/>
          <p:nvPr/>
        </p:nvSpPr>
        <p:spPr>
          <a:xfrm>
            <a:off x="5188678" y="3579578"/>
            <a:ext cx="941402" cy="461665"/>
          </a:xfrm>
          <a:prstGeom prst="rect">
            <a:avLst/>
          </a:prstGeom>
        </p:spPr>
        <p:txBody>
          <a:bodyPr wrap="square">
            <a:spAutoFit/>
          </a:bodyPr>
          <a:lstStyle/>
          <a:p>
            <a:pPr algn="ctr"/>
            <a:r>
              <a:rPr lang="en-US" sz="1200" dirty="0">
                <a:solidFill>
                  <a:schemeClr val="tx2"/>
                </a:solidFill>
                <a:sym typeface="Wingdings"/>
              </a:rPr>
              <a:t></a:t>
            </a:r>
          </a:p>
          <a:p>
            <a:pPr algn="ctr"/>
            <a:r>
              <a:rPr lang="en-US" sz="1200" dirty="0">
                <a:solidFill>
                  <a:schemeClr val="tx2"/>
                </a:solidFill>
                <a:sym typeface="Wingdings"/>
              </a:rPr>
              <a:t></a:t>
            </a:r>
            <a:endParaRPr lang="en-US" sz="1200" dirty="0">
              <a:solidFill>
                <a:schemeClr val="tx2"/>
              </a:solidFill>
            </a:endParaRPr>
          </a:p>
        </p:txBody>
      </p:sp>
      <p:sp>
        <p:nvSpPr>
          <p:cNvPr id="39" name="TextBox 38"/>
          <p:cNvSpPr txBox="1"/>
          <p:nvPr/>
        </p:nvSpPr>
        <p:spPr>
          <a:xfrm>
            <a:off x="457200" y="1504397"/>
            <a:ext cx="4697398" cy="1175706"/>
          </a:xfrm>
          <a:prstGeom prst="rect">
            <a:avLst/>
          </a:prstGeom>
          <a:noFill/>
        </p:spPr>
        <p:txBody>
          <a:bodyPr wrap="square" rtlCol="0">
            <a:spAutoFit/>
          </a:bodyPr>
          <a:lstStyle/>
          <a:p>
            <a:pPr>
              <a:lnSpc>
                <a:spcPct val="110000"/>
              </a:lnSpc>
            </a:pPr>
            <a:r>
              <a:rPr lang="en-US" sz="1600" b="1" i="1" dirty="0">
                <a:solidFill>
                  <a:schemeClr val="tx1">
                    <a:lumMod val="50000"/>
                    <a:lumOff val="50000"/>
                  </a:schemeClr>
                </a:solidFill>
                <a:latin typeface="Franklin Gothic Book" panose="020B0503020102020204" pitchFamily="34" charset="0"/>
              </a:rPr>
              <a:t>We work with our program administrators throughout the year to align expectations, identify enhancements, monitor progress and deepen our relationships </a:t>
            </a:r>
          </a:p>
        </p:txBody>
      </p:sp>
      <p:cxnSp>
        <p:nvCxnSpPr>
          <p:cNvPr id="47" name="Straight Connector 46"/>
          <p:cNvCxnSpPr>
            <a:stCxn id="33" idx="2"/>
          </p:cNvCxnSpPr>
          <p:nvPr/>
        </p:nvCxnSpPr>
        <p:spPr>
          <a:xfrm flipH="1">
            <a:off x="1017602" y="5562600"/>
            <a:ext cx="5549" cy="30480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8" name="Straight Connector 47"/>
          <p:cNvCxnSpPr>
            <a:stCxn id="35" idx="2"/>
          </p:cNvCxnSpPr>
          <p:nvPr/>
        </p:nvCxnSpPr>
        <p:spPr>
          <a:xfrm>
            <a:off x="2561598" y="4834921"/>
            <a:ext cx="1" cy="346679"/>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1" name="Straight Connector 50"/>
          <p:cNvCxnSpPr/>
          <p:nvPr/>
        </p:nvCxnSpPr>
        <p:spPr>
          <a:xfrm>
            <a:off x="4244253" y="4256874"/>
            <a:ext cx="1" cy="327589"/>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5" name="Straight Connector 54"/>
          <p:cNvCxnSpPr/>
          <p:nvPr/>
        </p:nvCxnSpPr>
        <p:spPr>
          <a:xfrm>
            <a:off x="5655164" y="4010963"/>
            <a:ext cx="4215" cy="336135"/>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6" name="Straight Connector 55"/>
          <p:cNvCxnSpPr/>
          <p:nvPr/>
        </p:nvCxnSpPr>
        <p:spPr>
          <a:xfrm flipH="1">
            <a:off x="7019094" y="3752671"/>
            <a:ext cx="1" cy="488535"/>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3" name="Slide Number Placeholder 2"/>
          <p:cNvSpPr>
            <a:spLocks noGrp="1"/>
          </p:cNvSpPr>
          <p:nvPr>
            <p:ph type="sldNum" sz="quarter" idx="12"/>
          </p:nvPr>
        </p:nvSpPr>
        <p:spPr/>
        <p:txBody>
          <a:bodyPr/>
          <a:lstStyle/>
          <a:p>
            <a:fld id="{1C4769CA-92FD-084D-B76D-66D61DCE643D}" type="slidenum">
              <a:rPr lang="en-US" smtClean="0"/>
              <a:t>9</a:t>
            </a:fld>
            <a:endParaRPr lang="en-US" dirty="0"/>
          </a:p>
        </p:txBody>
      </p:sp>
      <p:sp>
        <p:nvSpPr>
          <p:cNvPr id="20" name="Rectangle 19"/>
          <p:cNvSpPr/>
          <p:nvPr/>
        </p:nvSpPr>
        <p:spPr>
          <a:xfrm>
            <a:off x="385312" y="1133041"/>
            <a:ext cx="71887" cy="1514356"/>
          </a:xfrm>
          <a:prstGeom prst="rect">
            <a:avLst/>
          </a:prstGeom>
          <a:solidFill>
            <a:srgbClr val="80A0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80A09D"/>
              </a:solidFill>
            </a:endParaRPr>
          </a:p>
        </p:txBody>
      </p:sp>
    </p:spTree>
    <p:extLst>
      <p:ext uri="{BB962C8B-B14F-4D97-AF65-F5344CB8AC3E}">
        <p14:creationId xmlns:p14="http://schemas.microsoft.com/office/powerpoint/2010/main" val="5468844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a:spLocks noGrp="1"/>
          </p:cNvSpPr>
          <p:nvPr>
            <p:ph type="title"/>
          </p:nvPr>
        </p:nvSpPr>
        <p:spPr>
          <a:xfrm>
            <a:off x="430629" y="873548"/>
            <a:ext cx="8229600" cy="879052"/>
          </a:xfrm>
        </p:spPr>
        <p:txBody>
          <a:bodyPr>
            <a:normAutofit/>
          </a:bodyPr>
          <a:lstStyle/>
          <a:p>
            <a:pPr algn="l"/>
            <a:r>
              <a:rPr lang="en-US" sz="2400" dirty="0">
                <a:latin typeface="Franklin Gothic Book" panose="020B0503020102020204" pitchFamily="34" charset="0"/>
              </a:rPr>
              <a:t>Accountability. Integrity. Transparency.</a:t>
            </a:r>
          </a:p>
        </p:txBody>
      </p:sp>
      <p:graphicFrame>
        <p:nvGraphicFramePr>
          <p:cNvPr id="2" name="Table 1"/>
          <p:cNvGraphicFramePr>
            <a:graphicFrameLocks noGrp="1"/>
          </p:cNvGraphicFramePr>
          <p:nvPr>
            <p:extLst>
              <p:ext uri="{D42A27DB-BD31-4B8C-83A1-F6EECF244321}">
                <p14:modId xmlns:p14="http://schemas.microsoft.com/office/powerpoint/2010/main" val="397749181"/>
              </p:ext>
            </p:extLst>
          </p:nvPr>
        </p:nvGraphicFramePr>
        <p:xfrm>
          <a:off x="457200" y="1932740"/>
          <a:ext cx="8229600" cy="4465320"/>
        </p:xfrm>
        <a:graphic>
          <a:graphicData uri="http://schemas.openxmlformats.org/drawingml/2006/table">
            <a:tbl>
              <a:tblPr firstRow="1" bandRow="1">
                <a:tableStyleId>{5C22544A-7EE6-4342-B048-85BDC9FD1C3A}</a:tableStyleId>
              </a:tblPr>
              <a:tblGrid>
                <a:gridCol w="1371600">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gridCol w="1347228">
                  <a:extLst>
                    <a:ext uri="{9D8B030D-6E8A-4147-A177-3AD203B41FA5}">
                      <a16:colId xmlns:a16="http://schemas.microsoft.com/office/drawing/2014/main" val="20002"/>
                    </a:ext>
                  </a:extLst>
                </a:gridCol>
                <a:gridCol w="1524000">
                  <a:extLst>
                    <a:ext uri="{9D8B030D-6E8A-4147-A177-3AD203B41FA5}">
                      <a16:colId xmlns:a16="http://schemas.microsoft.com/office/drawing/2014/main" val="20003"/>
                    </a:ext>
                  </a:extLst>
                </a:gridCol>
                <a:gridCol w="1243572">
                  <a:extLst>
                    <a:ext uri="{9D8B030D-6E8A-4147-A177-3AD203B41FA5}">
                      <a16:colId xmlns:a16="http://schemas.microsoft.com/office/drawing/2014/main" val="20004"/>
                    </a:ext>
                  </a:extLst>
                </a:gridCol>
                <a:gridCol w="1371600">
                  <a:extLst>
                    <a:ext uri="{9D8B030D-6E8A-4147-A177-3AD203B41FA5}">
                      <a16:colId xmlns:a16="http://schemas.microsoft.com/office/drawing/2014/main" val="20005"/>
                    </a:ext>
                  </a:extLst>
                </a:gridCol>
              </a:tblGrid>
              <a:tr h="243747">
                <a:tc>
                  <a:txBody>
                    <a:bodyPr/>
                    <a:lstStyle/>
                    <a:p>
                      <a:pPr marL="0" indent="0" algn="ctr">
                        <a:buFont typeface="Arial" panose="020B0604020202020204" pitchFamily="34" charset="0"/>
                        <a:buNone/>
                      </a:pPr>
                      <a:r>
                        <a:rPr lang="en-US" sz="1100" dirty="0">
                          <a:solidFill>
                            <a:schemeClr val="bg1"/>
                          </a:solidFill>
                          <a:latin typeface="Franklin Gothic Book" panose="020B0503020102020204" pitchFamily="34" charset="0"/>
                        </a:rPr>
                        <a:t>Excess</a:t>
                      </a:r>
                      <a:r>
                        <a:rPr lang="en-US" sz="1100" baseline="0" dirty="0">
                          <a:solidFill>
                            <a:schemeClr val="bg1"/>
                          </a:solidFill>
                          <a:latin typeface="Franklin Gothic Book" panose="020B0503020102020204" pitchFamily="34" charset="0"/>
                        </a:rPr>
                        <a:t> &amp; Surplus</a:t>
                      </a:r>
                      <a:endParaRPr lang="en-US" sz="1100" dirty="0">
                        <a:solidFill>
                          <a:schemeClr val="bg1"/>
                        </a:solidFill>
                        <a:latin typeface="Franklin Gothic Book" panose="020B0503020102020204" pitchFamily="34" charset="0"/>
                      </a:endParaRPr>
                    </a:p>
                  </a:txBody>
                  <a:tcPr>
                    <a:solidFill>
                      <a:schemeClr val="tx2"/>
                    </a:solidFill>
                  </a:tcPr>
                </a:tc>
                <a:tc>
                  <a:txBody>
                    <a:bodyPr/>
                    <a:lstStyle/>
                    <a:p>
                      <a:pPr marL="0" indent="0" algn="ctr">
                        <a:buFont typeface="Arial" panose="020B0604020202020204" pitchFamily="34" charset="0"/>
                        <a:buNone/>
                      </a:pPr>
                      <a:r>
                        <a:rPr lang="en-US" sz="1100" dirty="0">
                          <a:solidFill>
                            <a:schemeClr val="bg1"/>
                          </a:solidFill>
                          <a:latin typeface="Franklin Gothic Book" panose="020B0503020102020204" pitchFamily="34" charset="0"/>
                        </a:rPr>
                        <a:t>Regional</a:t>
                      </a:r>
                    </a:p>
                  </a:txBody>
                  <a:tcPr>
                    <a:solidFill>
                      <a:schemeClr val="tx2"/>
                    </a:solidFill>
                  </a:tcPr>
                </a:tc>
                <a:tc>
                  <a:txBody>
                    <a:bodyPr/>
                    <a:lstStyle/>
                    <a:p>
                      <a:pPr marL="0" indent="0" algn="ctr">
                        <a:buFont typeface="Arial" panose="020B0604020202020204" pitchFamily="34" charset="0"/>
                        <a:buNone/>
                      </a:pPr>
                      <a:r>
                        <a:rPr lang="en-US" sz="1100" dirty="0">
                          <a:solidFill>
                            <a:schemeClr val="bg1"/>
                          </a:solidFill>
                          <a:latin typeface="Franklin Gothic Book" panose="020B0503020102020204" pitchFamily="34" charset="0"/>
                        </a:rPr>
                        <a:t>Product Specialty</a:t>
                      </a:r>
                    </a:p>
                  </a:txBody>
                  <a:tcPr>
                    <a:solidFill>
                      <a:schemeClr val="tx2"/>
                    </a:solidFill>
                  </a:tcPr>
                </a:tc>
                <a:tc>
                  <a:txBody>
                    <a:bodyPr/>
                    <a:lstStyle/>
                    <a:p>
                      <a:pPr marL="0" indent="0" algn="ctr">
                        <a:buFont typeface="Arial" panose="020B0604020202020204" pitchFamily="34" charset="0"/>
                        <a:buNone/>
                      </a:pPr>
                      <a:r>
                        <a:rPr lang="en-US" sz="1100" dirty="0">
                          <a:solidFill>
                            <a:schemeClr val="bg1"/>
                          </a:solidFill>
                          <a:latin typeface="Franklin Gothic Book" panose="020B0503020102020204" pitchFamily="34" charset="0"/>
                        </a:rPr>
                        <a:t>Industry</a:t>
                      </a:r>
                      <a:r>
                        <a:rPr lang="en-US" sz="1100" baseline="0" dirty="0">
                          <a:solidFill>
                            <a:schemeClr val="bg1"/>
                          </a:solidFill>
                          <a:latin typeface="Franklin Gothic Book" panose="020B0503020102020204" pitchFamily="34" charset="0"/>
                        </a:rPr>
                        <a:t> Specialty</a:t>
                      </a:r>
                      <a:endParaRPr lang="en-US" sz="1100" dirty="0">
                        <a:solidFill>
                          <a:schemeClr val="bg1"/>
                        </a:solidFill>
                        <a:latin typeface="Franklin Gothic Book" panose="020B0503020102020204" pitchFamily="34" charset="0"/>
                      </a:endParaRPr>
                    </a:p>
                  </a:txBody>
                  <a:tcPr>
                    <a:solidFill>
                      <a:schemeClr val="tx2"/>
                    </a:solidFill>
                  </a:tcPr>
                </a:tc>
                <a:tc>
                  <a:txBody>
                    <a:bodyPr/>
                    <a:lstStyle/>
                    <a:p>
                      <a:pPr marL="0" indent="0" algn="ctr">
                        <a:buFont typeface="Arial" panose="020B0604020202020204" pitchFamily="34" charset="0"/>
                        <a:buNone/>
                      </a:pPr>
                      <a:r>
                        <a:rPr lang="en-US" sz="1100" dirty="0">
                          <a:solidFill>
                            <a:schemeClr val="bg1"/>
                          </a:solidFill>
                          <a:latin typeface="Franklin Gothic Book" panose="020B0503020102020204" pitchFamily="34" charset="0"/>
                        </a:rPr>
                        <a:t>Reinsurance</a:t>
                      </a:r>
                    </a:p>
                  </a:txBody>
                  <a:tcPr>
                    <a:solidFill>
                      <a:schemeClr val="tx2"/>
                    </a:solidFill>
                  </a:tcPr>
                </a:tc>
                <a:tc>
                  <a:txBody>
                    <a:bodyPr/>
                    <a:lstStyle/>
                    <a:p>
                      <a:pPr marL="0" indent="0" algn="ctr">
                        <a:buFont typeface="Arial" panose="020B0604020202020204" pitchFamily="34" charset="0"/>
                        <a:buNone/>
                      </a:pPr>
                      <a:r>
                        <a:rPr lang="en-US" sz="1100" dirty="0">
                          <a:solidFill>
                            <a:schemeClr val="bg1"/>
                          </a:solidFill>
                          <a:latin typeface="Franklin Gothic Book" panose="020B0503020102020204" pitchFamily="34" charset="0"/>
                        </a:rPr>
                        <a:t>International</a:t>
                      </a:r>
                    </a:p>
                  </a:txBody>
                  <a:tcPr>
                    <a:solidFill>
                      <a:schemeClr val="tx2"/>
                    </a:solidFill>
                  </a:tcPr>
                </a:tc>
                <a:extLst>
                  <a:ext uri="{0D108BD9-81ED-4DB2-BD59-A6C34878D82A}">
                    <a16:rowId xmlns:a16="http://schemas.microsoft.com/office/drawing/2014/main" val="10000"/>
                  </a:ext>
                </a:extLst>
              </a:tr>
              <a:tr h="3957311">
                <a:tc>
                  <a:txBody>
                    <a:bodyPr/>
                    <a:lstStyle/>
                    <a:p>
                      <a:pPr marL="91440" marR="0" indent="-9144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latin typeface="Franklin Gothic Book" panose="020B0503020102020204" pitchFamily="34" charset="0"/>
                        </a:rPr>
                        <a:t>Admiral Insurance</a:t>
                      </a:r>
                    </a:p>
                    <a:p>
                      <a:pPr marL="91440" marR="0" indent="-9144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latin typeface="Franklin Gothic Book" panose="020B0503020102020204" pitchFamily="34" charset="0"/>
                        </a:rPr>
                        <a:t>Berkley Aspire</a:t>
                      </a:r>
                    </a:p>
                    <a:p>
                      <a:pPr marL="91440" marR="0" indent="-9144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latin typeface="Franklin Gothic Book" panose="020B0503020102020204" pitchFamily="34" charset="0"/>
                        </a:rPr>
                        <a:t>Berkley Custom</a:t>
                      </a:r>
                    </a:p>
                    <a:p>
                      <a:pPr marL="91440" marR="0" indent="-9144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latin typeface="Franklin Gothic Book" panose="020B0503020102020204" pitchFamily="34" charset="0"/>
                        </a:rPr>
                        <a:t>Berkley Regional Specialty </a:t>
                      </a:r>
                    </a:p>
                    <a:p>
                      <a:pPr marL="91440" marR="0" indent="-9144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latin typeface="Franklin Gothic Book" panose="020B0503020102020204" pitchFamily="34" charset="0"/>
                        </a:rPr>
                        <a:t>Nautilus</a:t>
                      </a:r>
                    </a:p>
                    <a:p>
                      <a:pPr marL="91440" marR="0" indent="-9144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latin typeface="Franklin Gothic Book" panose="020B0503020102020204" pitchFamily="34" charset="0"/>
                        </a:rPr>
                        <a:t>Vela</a:t>
                      </a:r>
                    </a:p>
                    <a:p>
                      <a:pPr marL="91440" marR="0" indent="-9144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err="1">
                          <a:latin typeface="Franklin Gothic Book" panose="020B0503020102020204" pitchFamily="34" charset="0"/>
                        </a:rPr>
                        <a:t>Verus</a:t>
                      </a:r>
                      <a:endParaRPr lang="en-US" sz="1000" dirty="0">
                        <a:latin typeface="Franklin Gothic Book" panose="020B0503020102020204" pitchFamily="34" charset="0"/>
                      </a:endParaRPr>
                    </a:p>
                  </a:txBody>
                  <a:tcPr>
                    <a:solidFill>
                      <a:schemeClr val="bg1">
                        <a:lumMod val="95000"/>
                      </a:schemeClr>
                    </a:solidFill>
                  </a:tcPr>
                </a:tc>
                <a:tc>
                  <a:txBody>
                    <a:bodyPr/>
                    <a:lstStyle/>
                    <a:p>
                      <a:pPr marL="91440" marR="0" indent="-9144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latin typeface="Franklin Gothic Book" panose="020B0503020102020204" pitchFamily="34" charset="0"/>
                        </a:rPr>
                        <a:t>Acadia</a:t>
                      </a:r>
                    </a:p>
                    <a:p>
                      <a:pPr marL="91440" marR="0" indent="-9144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latin typeface="Franklin Gothic Book" panose="020B0503020102020204" pitchFamily="34" charset="0"/>
                        </a:rPr>
                        <a:t>Berkley Mid-Atlantic Group</a:t>
                      </a:r>
                    </a:p>
                    <a:p>
                      <a:pPr marL="91440" marR="0" indent="-9144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latin typeface="Franklin Gothic Book" panose="020B0503020102020204" pitchFamily="34" charset="0"/>
                        </a:rPr>
                        <a:t>Berkley North Pacific</a:t>
                      </a:r>
                    </a:p>
                    <a:p>
                      <a:pPr marL="91440" marR="0" indent="-9144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latin typeface="Franklin Gothic Book" panose="020B0503020102020204" pitchFamily="34" charset="0"/>
                        </a:rPr>
                        <a:t>Berkley Southeast</a:t>
                      </a:r>
                    </a:p>
                    <a:p>
                      <a:pPr marL="91440" marR="0" indent="-9144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latin typeface="Franklin Gothic Book" panose="020B0503020102020204" pitchFamily="34" charset="0"/>
                        </a:rPr>
                        <a:t>Continental Western Group</a:t>
                      </a:r>
                    </a:p>
                    <a:p>
                      <a:pPr marL="91440" marR="0" indent="-9144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latin typeface="Franklin Gothic Book" panose="020B0503020102020204" pitchFamily="34" charset="0"/>
                        </a:rPr>
                        <a:t>Union Standard</a:t>
                      </a:r>
                    </a:p>
                  </a:txBody>
                  <a:tcPr>
                    <a:solidFill>
                      <a:schemeClr val="bg1">
                        <a:lumMod val="95000"/>
                      </a:schemeClr>
                    </a:solidFill>
                  </a:tcPr>
                </a:tc>
                <a:tc>
                  <a:txBody>
                    <a:bodyPr/>
                    <a:lstStyle/>
                    <a:p>
                      <a:pPr marL="91440" indent="-91440">
                        <a:buFont typeface="Arial" panose="020B0604020202020204" pitchFamily="34" charset="0"/>
                        <a:buChar char="•"/>
                      </a:pPr>
                      <a:r>
                        <a:rPr lang="en-US" sz="1000" dirty="0">
                          <a:latin typeface="Franklin Gothic Book" panose="020B0503020102020204" pitchFamily="34" charset="0"/>
                        </a:rPr>
                        <a:t>Berkley Accident &amp; Health</a:t>
                      </a:r>
                    </a:p>
                    <a:p>
                      <a:pPr marL="91440" indent="-91440">
                        <a:buFont typeface="Arial" panose="020B0604020202020204" pitchFamily="34" charset="0"/>
                        <a:buChar char="•"/>
                      </a:pPr>
                      <a:r>
                        <a:rPr lang="en-US" sz="1000" dirty="0">
                          <a:latin typeface="Franklin Gothic Book" panose="020B0503020102020204" pitchFamily="34" charset="0"/>
                        </a:rPr>
                        <a:t>Berkley Crime</a:t>
                      </a:r>
                    </a:p>
                    <a:p>
                      <a:pPr marL="91440" marR="0" indent="-9144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latin typeface="Franklin Gothic Book" panose="020B0503020102020204" pitchFamily="34" charset="0"/>
                        </a:rPr>
                        <a:t>Berkley Cyber Risk Solutions</a:t>
                      </a:r>
                    </a:p>
                    <a:p>
                      <a:pPr marL="91440" marR="0" indent="-9144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latin typeface="Franklin Gothic Book" panose="020B0503020102020204" pitchFamily="34" charset="0"/>
                        </a:rPr>
                        <a:t>Berkley Design Professional</a:t>
                      </a:r>
                    </a:p>
                    <a:p>
                      <a:pPr marL="91440" marR="0" indent="-9144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latin typeface="Franklin Gothic Book" panose="020B0503020102020204" pitchFamily="34" charset="0"/>
                        </a:rPr>
                        <a:t>Berkley Environmental</a:t>
                      </a:r>
                    </a:p>
                    <a:p>
                      <a:pPr marL="91440" marR="0" indent="-9144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latin typeface="Franklin Gothic Book" panose="020B0503020102020204" pitchFamily="34" charset="0"/>
                        </a:rPr>
                        <a:t>Berkley Fire &amp; Marine</a:t>
                      </a:r>
                    </a:p>
                    <a:p>
                      <a:pPr marL="91440" marR="0" indent="-9144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latin typeface="Franklin Gothic Book" panose="020B0503020102020204" pitchFamily="34" charset="0"/>
                        </a:rPr>
                        <a:t>Berkley Global Product Recall Management</a:t>
                      </a:r>
                    </a:p>
                    <a:p>
                      <a:pPr marL="91440" marR="0" indent="-9144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latin typeface="Franklin Gothic Book" panose="020B0503020102020204" pitchFamily="34" charset="0"/>
                        </a:rPr>
                        <a:t>BerkleyNet</a:t>
                      </a:r>
                    </a:p>
                    <a:p>
                      <a:pPr marL="91440" marR="0" indent="-9144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latin typeface="Franklin Gothic Book" panose="020B0503020102020204" pitchFamily="34" charset="0"/>
                        </a:rPr>
                        <a:t>Berkley Prime Transportation</a:t>
                      </a:r>
                    </a:p>
                    <a:p>
                      <a:pPr marL="91440" marR="0" indent="-9144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latin typeface="Franklin Gothic Book" panose="020B0503020102020204" pitchFamily="34" charset="0"/>
                        </a:rPr>
                        <a:t>Berkley Product Protection</a:t>
                      </a:r>
                    </a:p>
                    <a:p>
                      <a:pPr marL="91440" marR="0" indent="-9144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latin typeface="Franklin Gothic Book" panose="020B0503020102020204" pitchFamily="34" charset="0"/>
                        </a:rPr>
                        <a:t>Berkley Risk</a:t>
                      </a:r>
                    </a:p>
                    <a:p>
                      <a:pPr marL="91440" marR="0" indent="-9144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latin typeface="Franklin Gothic Book" panose="020B0503020102020204" pitchFamily="34" charset="0"/>
                        </a:rPr>
                        <a:t>Berkley Select</a:t>
                      </a:r>
                    </a:p>
                    <a:p>
                      <a:pPr marL="91440" marR="0" indent="-9144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latin typeface="Franklin Gothic Book" panose="020B0503020102020204" pitchFamily="34" charset="0"/>
                        </a:rPr>
                        <a:t>Berkley Surety</a:t>
                      </a:r>
                    </a:p>
                    <a:p>
                      <a:pPr marL="91440" marR="0" indent="-9144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latin typeface="Franklin Gothic Book" panose="020B0503020102020204" pitchFamily="34" charset="0"/>
                        </a:rPr>
                        <a:t>Gemini</a:t>
                      </a:r>
                    </a:p>
                    <a:p>
                      <a:pPr marL="91440" marR="0" indent="-9144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latin typeface="Franklin Gothic Book" panose="020B0503020102020204" pitchFamily="34" charset="0"/>
                        </a:rPr>
                        <a:t>Key Risk</a:t>
                      </a:r>
                    </a:p>
                    <a:p>
                      <a:pPr marL="91440" marR="0" indent="-9144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latin typeface="Franklin Gothic Book" panose="020B0503020102020204" pitchFamily="34" charset="0"/>
                        </a:rPr>
                        <a:t>Midwest Employers</a:t>
                      </a:r>
                    </a:p>
                    <a:p>
                      <a:pPr marL="91440" marR="0" indent="-9144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latin typeface="Franklin Gothic Book" panose="020B0503020102020204" pitchFamily="34" charset="0"/>
                        </a:rPr>
                        <a:t>Preferred Employers</a:t>
                      </a:r>
                    </a:p>
                  </a:txBody>
                  <a:tcPr>
                    <a:solidFill>
                      <a:schemeClr val="bg1">
                        <a:lumMod val="95000"/>
                      </a:schemeClr>
                    </a:solidFill>
                  </a:tcPr>
                </a:tc>
                <a:tc>
                  <a:txBody>
                    <a:bodyPr/>
                    <a:lstStyle/>
                    <a:p>
                      <a:pPr marL="91440" indent="-91440">
                        <a:buFont typeface="Arial" panose="020B0604020202020204" pitchFamily="34" charset="0"/>
                        <a:buChar char="•"/>
                      </a:pPr>
                      <a:r>
                        <a:rPr lang="en-US" sz="1000" dirty="0">
                          <a:latin typeface="Franklin Gothic Book" panose="020B0503020102020204" pitchFamily="34" charset="0"/>
                        </a:rPr>
                        <a:t>Berkley Agribusiness</a:t>
                      </a:r>
                    </a:p>
                    <a:p>
                      <a:pPr marL="91440" indent="-91440">
                        <a:buFont typeface="Arial" panose="020B0604020202020204" pitchFamily="34" charset="0"/>
                        <a:buChar char="•"/>
                      </a:pPr>
                      <a:r>
                        <a:rPr lang="en-US" sz="1000" dirty="0">
                          <a:latin typeface="Franklin Gothic Book" panose="020B0503020102020204" pitchFamily="34" charset="0"/>
                        </a:rPr>
                        <a:t>Berkley Alliance</a:t>
                      </a:r>
                    </a:p>
                    <a:p>
                      <a:pPr marL="91440" marR="0" indent="-9144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latin typeface="Franklin Gothic Book" panose="020B0503020102020204" pitchFamily="34" charset="0"/>
                        </a:rPr>
                        <a:t>Berkley Asset Protection</a:t>
                      </a:r>
                    </a:p>
                    <a:p>
                      <a:pPr marL="91440" marR="0" indent="-9144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latin typeface="Franklin Gothic Book" panose="020B0503020102020204" pitchFamily="34" charset="0"/>
                        </a:rPr>
                        <a:t>Berkley Aviation</a:t>
                      </a:r>
                    </a:p>
                    <a:p>
                      <a:pPr marL="91440" marR="0" indent="-9144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latin typeface="Franklin Gothic Book" panose="020B0503020102020204" pitchFamily="34" charset="0"/>
                        </a:rPr>
                        <a:t>Berkley Construction</a:t>
                      </a:r>
                    </a:p>
                    <a:p>
                      <a:pPr marL="91440" marR="0" indent="-9144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latin typeface="Franklin Gothic Book" panose="020B0503020102020204" pitchFamily="34" charset="0"/>
                        </a:rPr>
                        <a:t>Berkley Entertainment</a:t>
                      </a:r>
                    </a:p>
                    <a:p>
                      <a:pPr marL="91440" marR="0" indent="-9144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latin typeface="Franklin Gothic Book" panose="020B0503020102020204" pitchFamily="34" charset="0"/>
                        </a:rPr>
                        <a:t>Berkley FinSecure</a:t>
                      </a:r>
                    </a:p>
                    <a:p>
                      <a:pPr marL="91440" marR="0" indent="-9144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latin typeface="Franklin Gothic Book" panose="020B0503020102020204" pitchFamily="34" charset="0"/>
                        </a:rPr>
                        <a:t>Berkley Healthcare</a:t>
                      </a:r>
                    </a:p>
                    <a:p>
                      <a:pPr marL="91440" marR="0" indent="-9144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latin typeface="Franklin Gothic Book" panose="020B0503020102020204" pitchFamily="34" charset="0"/>
                        </a:rPr>
                        <a:t>Berkley</a:t>
                      </a:r>
                      <a:r>
                        <a:rPr lang="en-US" sz="1000" baseline="0" dirty="0">
                          <a:latin typeface="Franklin Gothic Book" panose="020B0503020102020204" pitchFamily="34" charset="0"/>
                        </a:rPr>
                        <a:t> Human Services</a:t>
                      </a:r>
                    </a:p>
                    <a:p>
                      <a:pPr marL="91440" marR="0" indent="-9144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aseline="0" dirty="0">
                          <a:latin typeface="Franklin Gothic Book" panose="020B0503020102020204" pitchFamily="34" charset="0"/>
                        </a:rPr>
                        <a:t>Berkley Industrial Comp</a:t>
                      </a:r>
                    </a:p>
                    <a:p>
                      <a:pPr marL="91440" marR="0" indent="-9144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aseline="0" dirty="0">
                          <a:latin typeface="Franklin Gothic Book" panose="020B0503020102020204" pitchFamily="34" charset="0"/>
                        </a:rPr>
                        <a:t>Berkley Luxury</a:t>
                      </a:r>
                      <a:endParaRPr lang="en-US" sz="1000" dirty="0">
                        <a:latin typeface="Franklin Gothic Book" panose="020B0503020102020204" pitchFamily="34" charset="0"/>
                      </a:endParaRPr>
                    </a:p>
                    <a:p>
                      <a:pPr marL="91440" marR="0" indent="-9144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latin typeface="Franklin Gothic Book" panose="020B0503020102020204" pitchFamily="34" charset="0"/>
                        </a:rPr>
                        <a:t>Berkley Life Sciences</a:t>
                      </a:r>
                    </a:p>
                    <a:p>
                      <a:pPr marL="91440" marR="0" indent="-9144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latin typeface="Franklin Gothic Book" panose="020B0503020102020204" pitchFamily="34" charset="0"/>
                        </a:rPr>
                        <a:t>BerkleyMed</a:t>
                      </a:r>
                    </a:p>
                    <a:p>
                      <a:pPr marL="91440" marR="0" indent="-9144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latin typeface="Franklin Gothic Book" panose="020B0503020102020204" pitchFamily="34" charset="0"/>
                        </a:rPr>
                        <a:t>Berkley Offshore</a:t>
                      </a:r>
                    </a:p>
                    <a:p>
                      <a:pPr marL="91440" marR="0" indent="-9144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latin typeface="Franklin Gothic Book" panose="020B0503020102020204" pitchFamily="34" charset="0"/>
                        </a:rPr>
                        <a:t>Berkley Oil &amp; Gas</a:t>
                      </a:r>
                    </a:p>
                    <a:p>
                      <a:pPr marL="91440" marR="0" indent="-9144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latin typeface="Franklin Gothic Book" panose="020B0503020102020204" pitchFamily="34" charset="0"/>
                        </a:rPr>
                        <a:t>Berkley One</a:t>
                      </a:r>
                    </a:p>
                    <a:p>
                      <a:pPr marL="91440" marR="0" indent="-9144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latin typeface="Franklin Gothic Book" panose="020B0503020102020204" pitchFamily="34" charset="0"/>
                        </a:rPr>
                        <a:t>Berkley Public Entity</a:t>
                      </a:r>
                    </a:p>
                    <a:p>
                      <a:pPr marL="91440" marR="0" indent="-9144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latin typeface="Franklin Gothic Book" panose="020B0503020102020204" pitchFamily="34" charset="0"/>
                        </a:rPr>
                        <a:t>Berkley Renewable Energy</a:t>
                      </a:r>
                    </a:p>
                    <a:p>
                      <a:pPr marL="91440" marR="0" indent="-9144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latin typeface="Franklin Gothic Book" panose="020B0503020102020204" pitchFamily="34" charset="0"/>
                        </a:rPr>
                        <a:t>Berkley Risk</a:t>
                      </a:r>
                    </a:p>
                    <a:p>
                      <a:pPr marL="91440" marR="0" indent="-9144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latin typeface="Franklin Gothic Book" panose="020B0503020102020204" pitchFamily="34" charset="0"/>
                        </a:rPr>
                        <a:t>Berkley Specialty</a:t>
                      </a:r>
                    </a:p>
                    <a:p>
                      <a:pPr marL="91440" marR="0" indent="-9144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latin typeface="Franklin Gothic Book" panose="020B0503020102020204" pitchFamily="34" charset="0"/>
                        </a:rPr>
                        <a:t>Berkley Technology</a:t>
                      </a:r>
                    </a:p>
                    <a:p>
                      <a:pPr marL="91440" marR="0" indent="-9144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latin typeface="Franklin Gothic Book" panose="020B0503020102020204" pitchFamily="34" charset="0"/>
                        </a:rPr>
                        <a:t>Carolina Casualty</a:t>
                      </a:r>
                    </a:p>
                  </a:txBody>
                  <a:tcPr>
                    <a:solidFill>
                      <a:schemeClr val="bg1">
                        <a:lumMod val="95000"/>
                      </a:schemeClr>
                    </a:solidFill>
                  </a:tcPr>
                </a:tc>
                <a:tc>
                  <a:txBody>
                    <a:bodyPr/>
                    <a:lstStyle/>
                    <a:p>
                      <a:pPr marL="91440" marR="0" indent="-9144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0" baseline="0" dirty="0">
                          <a:latin typeface="Franklin Gothic Book" panose="020B0503020102020204" pitchFamily="34" charset="0"/>
                        </a:rPr>
                        <a:t>Berkley Re America</a:t>
                      </a:r>
                    </a:p>
                    <a:p>
                      <a:pPr marL="91440" marR="0" indent="-9144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0" baseline="0" dirty="0">
                          <a:latin typeface="Franklin Gothic Book" panose="020B0503020102020204" pitchFamily="34" charset="0"/>
                        </a:rPr>
                        <a:t>Berkley Re Asia Pacific</a:t>
                      </a:r>
                    </a:p>
                    <a:p>
                      <a:pPr marL="91440" marR="0" indent="-9144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0" baseline="0" dirty="0">
                          <a:latin typeface="Franklin Gothic Book" panose="020B0503020102020204" pitchFamily="34" charset="0"/>
                        </a:rPr>
                        <a:t>Berkley Re Australia</a:t>
                      </a:r>
                    </a:p>
                    <a:p>
                      <a:pPr marL="91440" marR="0" indent="-9144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0" baseline="0" dirty="0">
                          <a:latin typeface="Franklin Gothic Book" panose="020B0503020102020204" pitchFamily="34" charset="0"/>
                        </a:rPr>
                        <a:t>Berkley Re Solutions</a:t>
                      </a:r>
                    </a:p>
                    <a:p>
                      <a:pPr marL="91440" marR="0" indent="-9144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0" baseline="0" dirty="0">
                          <a:latin typeface="Franklin Gothic Book" panose="020B0503020102020204" pitchFamily="34" charset="0"/>
                        </a:rPr>
                        <a:t>Berkley Re UK</a:t>
                      </a:r>
                    </a:p>
                    <a:p>
                      <a:pPr marL="91440" marR="0" indent="-9144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1" baseline="0" dirty="0">
                          <a:solidFill>
                            <a:srgbClr val="00644A"/>
                          </a:solidFill>
                          <a:latin typeface="Franklin Gothic Book" panose="020B0503020102020204" pitchFamily="34" charset="0"/>
                        </a:rPr>
                        <a:t>Berkley Program Specialists</a:t>
                      </a:r>
                      <a:endParaRPr lang="en-US" sz="1000" dirty="0">
                        <a:solidFill>
                          <a:srgbClr val="00644A"/>
                        </a:solidFill>
                        <a:latin typeface="Franklin Gothic Book" panose="020B0503020102020204" pitchFamily="34" charset="0"/>
                      </a:endParaRPr>
                    </a:p>
                  </a:txBody>
                  <a:tcPr>
                    <a:solidFill>
                      <a:schemeClr val="bg1">
                        <a:lumMod val="95000"/>
                      </a:schemeClr>
                    </a:solidFill>
                  </a:tcPr>
                </a:tc>
                <a:tc>
                  <a:txBody>
                    <a:bodyPr/>
                    <a:lstStyle/>
                    <a:p>
                      <a:pPr marL="91440" marR="0" indent="-9144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latin typeface="Franklin Gothic Book" panose="020B0503020102020204" pitchFamily="34" charset="0"/>
                        </a:rPr>
                        <a:t>Berkley Argentina</a:t>
                      </a:r>
                    </a:p>
                    <a:p>
                      <a:pPr marL="91440" marR="0" indent="-9144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latin typeface="Franklin Gothic Book" panose="020B0503020102020204" pitchFamily="34" charset="0"/>
                        </a:rPr>
                        <a:t>Berkley Brazil</a:t>
                      </a:r>
                    </a:p>
                    <a:p>
                      <a:pPr marL="91440" marR="0" indent="-9144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latin typeface="Franklin Gothic Book" panose="020B0503020102020204" pitchFamily="34" charset="0"/>
                        </a:rPr>
                        <a:t>Berkley Canada</a:t>
                      </a:r>
                    </a:p>
                    <a:p>
                      <a:pPr marL="91440" marR="0" indent="-9144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latin typeface="Franklin Gothic Book" panose="020B0503020102020204" pitchFamily="34" charset="0"/>
                        </a:rPr>
                        <a:t>Berkley Columbia</a:t>
                      </a:r>
                    </a:p>
                    <a:p>
                      <a:pPr marL="91440" marR="0" indent="-9144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latin typeface="Franklin Gothic Book" panose="020B0503020102020204" pitchFamily="34" charset="0"/>
                        </a:rPr>
                        <a:t>Berkley </a:t>
                      </a:r>
                      <a:r>
                        <a:rPr lang="en-US" sz="1000" dirty="0" err="1">
                          <a:latin typeface="Franklin Gothic Book" panose="020B0503020102020204" pitchFamily="34" charset="0"/>
                        </a:rPr>
                        <a:t>Deutchland</a:t>
                      </a:r>
                      <a:endParaRPr lang="en-US" sz="1000" dirty="0">
                        <a:latin typeface="Franklin Gothic Book" panose="020B0503020102020204" pitchFamily="34" charset="0"/>
                      </a:endParaRPr>
                    </a:p>
                    <a:p>
                      <a:pPr marL="91440" marR="0" indent="-9144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latin typeface="Franklin Gothic Book" panose="020B0503020102020204" pitchFamily="34" charset="0"/>
                        </a:rPr>
                        <a:t>Berkley Espana</a:t>
                      </a:r>
                    </a:p>
                    <a:p>
                      <a:pPr marL="91440" marR="0" indent="-9144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latin typeface="Franklin Gothic Book" panose="020B0503020102020204" pitchFamily="34" charset="0"/>
                        </a:rPr>
                        <a:t>Berkley Insurance Asia</a:t>
                      </a:r>
                    </a:p>
                    <a:p>
                      <a:pPr marL="91440" marR="0" indent="-9144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latin typeface="Franklin Gothic Book" panose="020B0503020102020204" pitchFamily="34" charset="0"/>
                        </a:rPr>
                        <a:t>Berkley Insurance Australia</a:t>
                      </a:r>
                    </a:p>
                    <a:p>
                      <a:pPr marL="91440" marR="0" indent="-9144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0" dirty="0">
                          <a:latin typeface="Franklin Gothic Book" panose="020B0503020102020204" pitchFamily="34" charset="0"/>
                        </a:rPr>
                        <a:t>Berkley International Puerto</a:t>
                      </a:r>
                      <a:r>
                        <a:rPr lang="en-US" sz="1000" b="0" baseline="0" dirty="0">
                          <a:latin typeface="Franklin Gothic Book" panose="020B0503020102020204" pitchFamily="34" charset="0"/>
                        </a:rPr>
                        <a:t> Rico</a:t>
                      </a:r>
                      <a:endParaRPr lang="en-US" sz="1000" b="0" dirty="0">
                        <a:latin typeface="Franklin Gothic Book" panose="020B0503020102020204" pitchFamily="34" charset="0"/>
                      </a:endParaRPr>
                    </a:p>
                    <a:p>
                      <a:pPr marL="91440" marR="0" indent="-9144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latin typeface="Franklin Gothic Book" panose="020B0503020102020204" pitchFamily="34" charset="0"/>
                        </a:rPr>
                        <a:t>Berkley Latin America </a:t>
                      </a:r>
                    </a:p>
                    <a:p>
                      <a:pPr marL="91440" marR="0" indent="-9144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latin typeface="Franklin Gothic Book" panose="020B0503020102020204" pitchFamily="34" charset="0"/>
                        </a:rPr>
                        <a:t>Berkley</a:t>
                      </a:r>
                      <a:r>
                        <a:rPr lang="en-US" sz="1000" baseline="0" dirty="0">
                          <a:latin typeface="Franklin Gothic Book" panose="020B0503020102020204" pitchFamily="34" charset="0"/>
                        </a:rPr>
                        <a:t> Mexico</a:t>
                      </a:r>
                    </a:p>
                    <a:p>
                      <a:pPr marL="91440" marR="0" indent="-9144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aseline="0" dirty="0">
                          <a:latin typeface="Franklin Gothic Book" panose="020B0503020102020204" pitchFamily="34" charset="0"/>
                        </a:rPr>
                        <a:t>Berkley Nordic</a:t>
                      </a:r>
                    </a:p>
                    <a:p>
                      <a:pPr marL="91440" marR="0" indent="-9144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aseline="0" dirty="0">
                          <a:latin typeface="Franklin Gothic Book" panose="020B0503020102020204" pitchFamily="34" charset="0"/>
                        </a:rPr>
                        <a:t>Berkley Uruguay</a:t>
                      </a:r>
                      <a:endParaRPr lang="en-US" sz="1000" dirty="0">
                        <a:latin typeface="Franklin Gothic Book" panose="020B0503020102020204" pitchFamily="34" charset="0"/>
                      </a:endParaRPr>
                    </a:p>
                    <a:p>
                      <a:pPr marL="91440" indent="-91440">
                        <a:buFont typeface="Arial" panose="020B0604020202020204" pitchFamily="34" charset="0"/>
                        <a:buChar char="•"/>
                      </a:pPr>
                      <a:r>
                        <a:rPr lang="en-US" sz="1000" dirty="0">
                          <a:latin typeface="Franklin Gothic Book" panose="020B0503020102020204" pitchFamily="34" charset="0"/>
                        </a:rPr>
                        <a:t>W. R. Berkley Europe</a:t>
                      </a:r>
                    </a:p>
                    <a:p>
                      <a:pPr marL="91440" indent="-91440">
                        <a:buFont typeface="Arial" panose="020B0604020202020204" pitchFamily="34" charset="0"/>
                        <a:buChar char="•"/>
                      </a:pPr>
                      <a:r>
                        <a:rPr lang="en-US" sz="1000" dirty="0">
                          <a:latin typeface="Franklin Gothic Book" panose="020B0503020102020204" pitchFamily="34" charset="0"/>
                        </a:rPr>
                        <a:t>W/R/B Undewriting</a:t>
                      </a:r>
                    </a:p>
                    <a:p>
                      <a:pPr marL="91440" indent="-91440">
                        <a:buFont typeface="Arial" panose="020B0604020202020204" pitchFamily="34" charset="0"/>
                        <a:buChar char="•"/>
                      </a:pPr>
                      <a:endParaRPr lang="en-US" sz="1000" dirty="0">
                        <a:latin typeface="Franklin Gothic Book" panose="020B0503020102020204" pitchFamily="34" charset="0"/>
                      </a:endParaRPr>
                    </a:p>
                  </a:txBody>
                  <a:tcPr>
                    <a:solidFill>
                      <a:schemeClr val="bg1">
                        <a:lumMod val="95000"/>
                      </a:schemeClr>
                    </a:solidFill>
                  </a:tcPr>
                </a:tc>
                <a:extLst>
                  <a:ext uri="{0D108BD9-81ED-4DB2-BD59-A6C34878D82A}">
                    <a16:rowId xmlns:a16="http://schemas.microsoft.com/office/drawing/2014/main" val="10001"/>
                  </a:ext>
                </a:extLst>
              </a:tr>
            </a:tbl>
          </a:graphicData>
        </a:graphic>
      </p:graphicFrame>
      <p:sp>
        <p:nvSpPr>
          <p:cNvPr id="8" name="Content Placeholder 2"/>
          <p:cNvSpPr txBox="1">
            <a:spLocks/>
          </p:cNvSpPr>
          <p:nvPr/>
        </p:nvSpPr>
        <p:spPr>
          <a:xfrm>
            <a:off x="405372" y="1449928"/>
            <a:ext cx="7138428" cy="482812"/>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ct val="0"/>
              </a:spcBef>
              <a:buFont typeface="Arial"/>
              <a:buNone/>
            </a:pPr>
            <a:r>
              <a:rPr lang="en-US" sz="1200" dirty="0">
                <a:latin typeface="Franklin Gothic Book" panose="020B0503020102020204" pitchFamily="34" charset="0"/>
              </a:rPr>
              <a:t>Every company has the ability to react as quickly and effectively as a small business while offering the stability and resources of W. R. Berkley Corporation </a:t>
            </a:r>
          </a:p>
        </p:txBody>
      </p:sp>
      <p:sp>
        <p:nvSpPr>
          <p:cNvPr id="3" name="Slide Number Placeholder 2"/>
          <p:cNvSpPr>
            <a:spLocks noGrp="1"/>
          </p:cNvSpPr>
          <p:nvPr>
            <p:ph type="sldNum" sz="quarter" idx="12"/>
          </p:nvPr>
        </p:nvSpPr>
        <p:spPr/>
        <p:txBody>
          <a:bodyPr/>
          <a:lstStyle/>
          <a:p>
            <a:fld id="{1C4769CA-92FD-084D-B76D-66D61DCE643D}" type="slidenum">
              <a:rPr lang="en-US" smtClean="0"/>
              <a:t>10</a:t>
            </a:fld>
            <a:endParaRPr lang="en-US" dirty="0"/>
          </a:p>
        </p:txBody>
      </p:sp>
      <p:pic>
        <p:nvPicPr>
          <p:cNvPr id="1028" name="Picture 4" descr="Image result for w. r. berkley corporation home office"/>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13193" t="19356" r="11807" b="23138"/>
          <a:stretch/>
        </p:blipFill>
        <p:spPr bwMode="auto">
          <a:xfrm>
            <a:off x="452462" y="525082"/>
            <a:ext cx="2152037" cy="662166"/>
          </a:xfrm>
          <a:prstGeom prst="rect">
            <a:avLst/>
          </a:prstGeom>
          <a:noFill/>
          <a:extLst>
            <a:ext uri="{909E8E84-426E-40DD-AFC4-6F175D3DCCD1}">
              <a14:hiddenFill xmlns:a14="http://schemas.microsoft.com/office/drawing/2010/main">
                <a:solidFill>
                  <a:srgbClr val="FFFFFF"/>
                </a:solidFill>
              </a14:hiddenFill>
            </a:ext>
          </a:extLst>
        </p:spPr>
      </p:pic>
      <p:sp>
        <p:nvSpPr>
          <p:cNvPr id="23" name="Rectangle 22"/>
          <p:cNvSpPr/>
          <p:nvPr/>
        </p:nvSpPr>
        <p:spPr>
          <a:xfrm>
            <a:off x="384910" y="1187248"/>
            <a:ext cx="67552" cy="643457"/>
          </a:xfrm>
          <a:prstGeom prst="rect">
            <a:avLst/>
          </a:prstGeom>
          <a:solidFill>
            <a:srgbClr val="80A0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80A09D"/>
              </a:solidFill>
            </a:endParaRPr>
          </a:p>
        </p:txBody>
      </p:sp>
      <p:sp>
        <p:nvSpPr>
          <p:cNvPr id="24" name="Isosceles Triangle 23"/>
          <p:cNvSpPr/>
          <p:nvPr/>
        </p:nvSpPr>
        <p:spPr>
          <a:xfrm>
            <a:off x="2977728" y="6178030"/>
            <a:ext cx="152400" cy="140220"/>
          </a:xfrm>
          <a:prstGeom prst="triangle">
            <a:avLst/>
          </a:prstGeom>
          <a:solidFill>
            <a:srgbClr val="4C846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5" name="Isosceles Triangle 24"/>
          <p:cNvSpPr/>
          <p:nvPr/>
        </p:nvSpPr>
        <p:spPr>
          <a:xfrm>
            <a:off x="553321" y="6178030"/>
            <a:ext cx="152400" cy="140220"/>
          </a:xfrm>
          <a:prstGeom prst="triangle">
            <a:avLst/>
          </a:prstGeom>
          <a:solidFill>
            <a:srgbClr val="4C846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6" name="Trapezoid 25"/>
          <p:cNvSpPr/>
          <p:nvPr/>
        </p:nvSpPr>
        <p:spPr>
          <a:xfrm flipV="1">
            <a:off x="552184" y="6048593"/>
            <a:ext cx="2565388" cy="304800"/>
          </a:xfrm>
          <a:prstGeom prst="trapezoid">
            <a:avLst>
              <a:gd name="adj" fmla="val 52228"/>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7" name="Rectangle 26"/>
          <p:cNvSpPr/>
          <p:nvPr/>
        </p:nvSpPr>
        <p:spPr>
          <a:xfrm>
            <a:off x="705721" y="6066383"/>
            <a:ext cx="2353529" cy="261610"/>
          </a:xfrm>
          <a:prstGeom prst="rect">
            <a:avLst/>
          </a:prstGeom>
        </p:spPr>
        <p:txBody>
          <a:bodyPr wrap="none">
            <a:spAutoFit/>
          </a:bodyPr>
          <a:lstStyle/>
          <a:p>
            <a:pPr lvl="0" algn="ctr"/>
            <a:r>
              <a:rPr lang="en-US" sz="1100" b="1" dirty="0">
                <a:solidFill>
                  <a:prstClr val="white"/>
                </a:solidFill>
                <a:latin typeface="Arial Narrow" panose="020B0606020202030204" pitchFamily="34" charset="0"/>
              </a:rPr>
              <a:t>Everything Counts, Everyone Matters ®</a:t>
            </a:r>
          </a:p>
        </p:txBody>
      </p:sp>
    </p:spTree>
    <p:extLst>
      <p:ext uri="{BB962C8B-B14F-4D97-AF65-F5344CB8AC3E}">
        <p14:creationId xmlns:p14="http://schemas.microsoft.com/office/powerpoint/2010/main" val="12945658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erson in a suit smiling&#10;&#10;Description automatically generated">
            <a:extLst>
              <a:ext uri="{FF2B5EF4-FFF2-40B4-BE49-F238E27FC236}">
                <a16:creationId xmlns:a16="http://schemas.microsoft.com/office/drawing/2014/main" id="{6D9E4BB6-CC17-A2AA-CD0C-CAB93AB6AB6F}"/>
              </a:ext>
            </a:extLst>
          </p:cNvPr>
          <p:cNvPicPr>
            <a:picLocks noChangeAspect="1"/>
          </p:cNvPicPr>
          <p:nvPr/>
        </p:nvPicPr>
        <p:blipFill>
          <a:blip r:embed="rId3"/>
          <a:stretch>
            <a:fillRect/>
          </a:stretch>
        </p:blipFill>
        <p:spPr>
          <a:xfrm>
            <a:off x="5732002" y="4104966"/>
            <a:ext cx="1128266" cy="112826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Slide Number Placeholder 4"/>
          <p:cNvSpPr>
            <a:spLocks noGrp="1"/>
          </p:cNvSpPr>
          <p:nvPr>
            <p:ph type="sldNum" sz="quarter" idx="12"/>
          </p:nvPr>
        </p:nvSpPr>
        <p:spPr/>
        <p:txBody>
          <a:bodyPr/>
          <a:lstStyle/>
          <a:p>
            <a:fld id="{1C4769CA-92FD-084D-B76D-66D61DCE643D}" type="slidenum">
              <a:rPr lang="en-US" smtClean="0"/>
              <a:t>11</a:t>
            </a:fld>
            <a:endParaRPr lang="en-US" dirty="0"/>
          </a:p>
        </p:txBody>
      </p:sp>
      <p:sp>
        <p:nvSpPr>
          <p:cNvPr id="7" name="TextBox 6"/>
          <p:cNvSpPr txBox="1"/>
          <p:nvPr/>
        </p:nvSpPr>
        <p:spPr>
          <a:xfrm>
            <a:off x="3542588" y="1643776"/>
            <a:ext cx="1955395" cy="823302"/>
          </a:xfrm>
          <a:prstGeom prst="rect">
            <a:avLst/>
          </a:prstGeom>
          <a:noFill/>
        </p:spPr>
        <p:txBody>
          <a:bodyPr wrap="square" rtlCol="0">
            <a:spAutoFit/>
          </a:bodyPr>
          <a:lstStyle/>
          <a:p>
            <a:r>
              <a:rPr lang="en-US" sz="1600" b="1" dirty="0">
                <a:solidFill>
                  <a:schemeClr val="tx2"/>
                </a:solidFill>
                <a:latin typeface="Franklin Gothic Book" panose="020B0503020102020204" pitchFamily="34" charset="0"/>
              </a:rPr>
              <a:t>Greg Douglas</a:t>
            </a:r>
          </a:p>
          <a:p>
            <a:r>
              <a:rPr lang="en-US" sz="1050" b="1" dirty="0">
                <a:latin typeface="Franklin Gothic Book" panose="020B0503020102020204" pitchFamily="34" charset="0"/>
              </a:rPr>
              <a:t>President</a:t>
            </a:r>
          </a:p>
          <a:p>
            <a:r>
              <a:rPr lang="en-US" sz="1050" dirty="0">
                <a:latin typeface="Franklin Gothic Book" panose="020B0503020102020204" pitchFamily="34" charset="0"/>
              </a:rPr>
              <a:t>t. 630.210.0340</a:t>
            </a:r>
          </a:p>
          <a:p>
            <a:r>
              <a:rPr lang="en-US" sz="1050" dirty="0">
                <a:latin typeface="Franklin Gothic Book" panose="020B0503020102020204" pitchFamily="34" charset="0"/>
              </a:rPr>
              <a:t>e. gdouglas@wrberkley.com</a:t>
            </a:r>
          </a:p>
        </p:txBody>
      </p:sp>
      <p:sp>
        <p:nvSpPr>
          <p:cNvPr id="17" name="TextBox 16"/>
          <p:cNvSpPr txBox="1"/>
          <p:nvPr/>
        </p:nvSpPr>
        <p:spPr>
          <a:xfrm>
            <a:off x="3505200" y="2852101"/>
            <a:ext cx="2002474" cy="823302"/>
          </a:xfrm>
          <a:prstGeom prst="rect">
            <a:avLst/>
          </a:prstGeom>
          <a:noFill/>
        </p:spPr>
        <p:txBody>
          <a:bodyPr wrap="square" rtlCol="0">
            <a:spAutoFit/>
          </a:bodyPr>
          <a:lstStyle/>
          <a:p>
            <a:r>
              <a:rPr lang="en-US" sz="1600" b="1" dirty="0">
                <a:solidFill>
                  <a:schemeClr val="tx2"/>
                </a:solidFill>
                <a:latin typeface="Franklin Gothic Book" panose="020B0503020102020204" pitchFamily="34" charset="0"/>
              </a:rPr>
              <a:t>Jackie Bourret</a:t>
            </a:r>
          </a:p>
          <a:p>
            <a:r>
              <a:rPr lang="en-US" sz="1050" b="1" dirty="0">
                <a:latin typeface="Franklin Gothic Book" panose="020B0503020102020204" pitchFamily="34" charset="0"/>
              </a:rPr>
              <a:t>Chief Underwriting Officer</a:t>
            </a:r>
          </a:p>
          <a:p>
            <a:r>
              <a:rPr lang="en-US" sz="1050" dirty="0">
                <a:latin typeface="Franklin Gothic Book" panose="020B0503020102020204" pitchFamily="34" charset="0"/>
              </a:rPr>
              <a:t>t. 630.210.0401</a:t>
            </a:r>
          </a:p>
          <a:p>
            <a:r>
              <a:rPr lang="en-US" sz="1050" dirty="0">
                <a:latin typeface="Franklin Gothic Book" panose="020B0503020102020204" pitchFamily="34" charset="0"/>
              </a:rPr>
              <a:t>e. jbourret@berkley-ps.com</a:t>
            </a:r>
          </a:p>
        </p:txBody>
      </p:sp>
      <p:sp>
        <p:nvSpPr>
          <p:cNvPr id="19" name="TextBox 18"/>
          <p:cNvSpPr txBox="1"/>
          <p:nvPr/>
        </p:nvSpPr>
        <p:spPr>
          <a:xfrm>
            <a:off x="3505200" y="4110490"/>
            <a:ext cx="1731799" cy="823302"/>
          </a:xfrm>
          <a:prstGeom prst="rect">
            <a:avLst/>
          </a:prstGeom>
          <a:noFill/>
        </p:spPr>
        <p:txBody>
          <a:bodyPr wrap="square" rtlCol="0">
            <a:spAutoFit/>
          </a:bodyPr>
          <a:lstStyle/>
          <a:p>
            <a:r>
              <a:rPr lang="en-US" sz="1600" b="1" dirty="0">
                <a:solidFill>
                  <a:schemeClr val="tx2"/>
                </a:solidFill>
                <a:latin typeface="Franklin Gothic Book" panose="020B0503020102020204" pitchFamily="34" charset="0"/>
              </a:rPr>
              <a:t>Kevin Novak</a:t>
            </a:r>
          </a:p>
          <a:p>
            <a:r>
              <a:rPr lang="en-US" sz="1050" b="1" dirty="0">
                <a:latin typeface="Franklin Gothic Book" panose="020B0503020102020204" pitchFamily="34" charset="0"/>
              </a:rPr>
              <a:t>Chief Administrative Officer</a:t>
            </a:r>
          </a:p>
          <a:p>
            <a:r>
              <a:rPr lang="en-US" sz="1050" dirty="0">
                <a:latin typeface="Franklin Gothic Book" panose="020B0503020102020204" pitchFamily="34" charset="0"/>
              </a:rPr>
              <a:t>t. 630.210.0355</a:t>
            </a:r>
          </a:p>
          <a:p>
            <a:r>
              <a:rPr lang="en-US" sz="1050" dirty="0">
                <a:latin typeface="Franklin Gothic Book" panose="020B0503020102020204" pitchFamily="34" charset="0"/>
              </a:rPr>
              <a:t>e. knovak@berkley-ps.com</a:t>
            </a:r>
          </a:p>
        </p:txBody>
      </p:sp>
      <p:sp>
        <p:nvSpPr>
          <p:cNvPr id="21" name="TextBox 20"/>
          <p:cNvSpPr txBox="1"/>
          <p:nvPr/>
        </p:nvSpPr>
        <p:spPr>
          <a:xfrm>
            <a:off x="6934200" y="1638042"/>
            <a:ext cx="1846153" cy="823302"/>
          </a:xfrm>
          <a:prstGeom prst="rect">
            <a:avLst/>
          </a:prstGeom>
          <a:noFill/>
        </p:spPr>
        <p:txBody>
          <a:bodyPr wrap="square" rtlCol="0">
            <a:spAutoFit/>
          </a:bodyPr>
          <a:lstStyle/>
          <a:p>
            <a:r>
              <a:rPr lang="en-US" sz="1600" b="1" dirty="0">
                <a:solidFill>
                  <a:schemeClr val="tx2"/>
                </a:solidFill>
                <a:latin typeface="Franklin Gothic Book" panose="020B0503020102020204" pitchFamily="34" charset="0"/>
              </a:rPr>
              <a:t>Joe Piekarski</a:t>
            </a:r>
          </a:p>
          <a:p>
            <a:r>
              <a:rPr lang="en-US" sz="1050" b="1" dirty="0">
                <a:latin typeface="Franklin Gothic Book" panose="020B0503020102020204" pitchFamily="34" charset="0"/>
              </a:rPr>
              <a:t>Chief Claims Officer</a:t>
            </a:r>
          </a:p>
          <a:p>
            <a:r>
              <a:rPr lang="en-US" sz="1050" dirty="0">
                <a:latin typeface="Franklin Gothic Book" panose="020B0503020102020204" pitchFamily="34" charset="0"/>
              </a:rPr>
              <a:t>t. 630.210.0422</a:t>
            </a:r>
            <a:br>
              <a:rPr lang="en-US" sz="1050" dirty="0">
                <a:latin typeface="Franklin Gothic Book" panose="020B0503020102020204" pitchFamily="34" charset="0"/>
              </a:rPr>
            </a:br>
            <a:r>
              <a:rPr lang="en-US" sz="1050" dirty="0">
                <a:latin typeface="Franklin Gothic Book" panose="020B0503020102020204" pitchFamily="34" charset="0"/>
              </a:rPr>
              <a:t>e. jpiekarski@berkley-ps.com</a:t>
            </a:r>
          </a:p>
        </p:txBody>
      </p:sp>
      <p:sp>
        <p:nvSpPr>
          <p:cNvPr id="22" name="TextBox 21"/>
          <p:cNvSpPr txBox="1"/>
          <p:nvPr/>
        </p:nvSpPr>
        <p:spPr>
          <a:xfrm>
            <a:off x="6934200" y="2850363"/>
            <a:ext cx="2140368" cy="823302"/>
          </a:xfrm>
          <a:prstGeom prst="rect">
            <a:avLst/>
          </a:prstGeom>
          <a:noFill/>
        </p:spPr>
        <p:txBody>
          <a:bodyPr wrap="square" rtlCol="0">
            <a:spAutoFit/>
          </a:bodyPr>
          <a:lstStyle/>
          <a:p>
            <a:r>
              <a:rPr lang="en-US" sz="1600" b="1" dirty="0">
                <a:solidFill>
                  <a:schemeClr val="tx2"/>
                </a:solidFill>
                <a:latin typeface="Franklin Gothic Book" panose="020B0503020102020204" pitchFamily="34" charset="0"/>
              </a:rPr>
              <a:t>Julius Colangelo</a:t>
            </a:r>
          </a:p>
          <a:p>
            <a:r>
              <a:rPr lang="en-US" sz="1050" b="1" dirty="0">
                <a:latin typeface="Franklin Gothic Book" panose="020B0503020102020204" pitchFamily="34" charset="0"/>
              </a:rPr>
              <a:t>Chief Information Officer</a:t>
            </a:r>
          </a:p>
          <a:p>
            <a:r>
              <a:rPr lang="en-US" sz="1050" dirty="0">
                <a:latin typeface="Franklin Gothic Book" panose="020B0503020102020204" pitchFamily="34" charset="0"/>
              </a:rPr>
              <a:t>t. 630.210.0341</a:t>
            </a:r>
          </a:p>
          <a:p>
            <a:r>
              <a:rPr lang="en-US" sz="1050" dirty="0">
                <a:latin typeface="Franklin Gothic Book" panose="020B0503020102020204" pitchFamily="34" charset="0"/>
              </a:rPr>
              <a:t>e. jcolangelo@berkley-ps.com</a:t>
            </a:r>
          </a:p>
        </p:txBody>
      </p:sp>
      <p:sp>
        <p:nvSpPr>
          <p:cNvPr id="26" name="TextBox 25"/>
          <p:cNvSpPr txBox="1"/>
          <p:nvPr/>
        </p:nvSpPr>
        <p:spPr>
          <a:xfrm>
            <a:off x="3505200" y="5369699"/>
            <a:ext cx="1687035" cy="823302"/>
          </a:xfrm>
          <a:prstGeom prst="rect">
            <a:avLst/>
          </a:prstGeom>
          <a:noFill/>
        </p:spPr>
        <p:txBody>
          <a:bodyPr wrap="square" rtlCol="0">
            <a:spAutoFit/>
          </a:bodyPr>
          <a:lstStyle/>
          <a:p>
            <a:r>
              <a:rPr lang="en-US" sz="1600" b="1" dirty="0">
                <a:solidFill>
                  <a:schemeClr val="tx2"/>
                </a:solidFill>
                <a:latin typeface="Franklin Gothic Book" panose="020B0503020102020204" pitchFamily="34" charset="0"/>
              </a:rPr>
              <a:t>Spencer Coyle</a:t>
            </a:r>
          </a:p>
          <a:p>
            <a:r>
              <a:rPr lang="en-US" sz="1050" b="1" dirty="0">
                <a:latin typeface="Franklin Gothic Book" panose="020B0503020102020204" pitchFamily="34" charset="0"/>
              </a:rPr>
              <a:t>Chief Actuary</a:t>
            </a:r>
          </a:p>
          <a:p>
            <a:r>
              <a:rPr lang="en-US" sz="1050" dirty="0">
                <a:latin typeface="Franklin Gothic Book" panose="020B0503020102020204" pitchFamily="34" charset="0"/>
              </a:rPr>
              <a:t>t. 630.210.0364</a:t>
            </a:r>
          </a:p>
          <a:p>
            <a:r>
              <a:rPr lang="en-US" sz="1050" dirty="0">
                <a:latin typeface="Franklin Gothic Book" panose="020B0503020102020204" pitchFamily="34" charset="0"/>
              </a:rPr>
              <a:t>e. scoyle@berkley-ps.com</a:t>
            </a:r>
          </a:p>
        </p:txBody>
      </p:sp>
      <p:sp>
        <p:nvSpPr>
          <p:cNvPr id="28" name="TextBox 27"/>
          <p:cNvSpPr txBox="1"/>
          <p:nvPr/>
        </p:nvSpPr>
        <p:spPr>
          <a:xfrm>
            <a:off x="6941128" y="4104966"/>
            <a:ext cx="2210251" cy="823302"/>
          </a:xfrm>
          <a:prstGeom prst="rect">
            <a:avLst/>
          </a:prstGeom>
          <a:noFill/>
        </p:spPr>
        <p:txBody>
          <a:bodyPr wrap="square" rtlCol="0">
            <a:spAutoFit/>
          </a:bodyPr>
          <a:lstStyle/>
          <a:p>
            <a:r>
              <a:rPr lang="en-US" sz="1600" b="1" dirty="0">
                <a:solidFill>
                  <a:schemeClr val="tx2"/>
                </a:solidFill>
                <a:latin typeface="Franklin Gothic Book" panose="020B0503020102020204" pitchFamily="34" charset="0"/>
              </a:rPr>
              <a:t>Peter Corrigan</a:t>
            </a:r>
          </a:p>
          <a:p>
            <a:r>
              <a:rPr lang="en-US" sz="1050" b="1" dirty="0">
                <a:latin typeface="Franklin Gothic Book" panose="020B0503020102020204" pitchFamily="34" charset="0"/>
              </a:rPr>
              <a:t>Business Development Officer</a:t>
            </a:r>
          </a:p>
          <a:p>
            <a:r>
              <a:rPr lang="en-US" sz="1050" dirty="0">
                <a:latin typeface="Franklin Gothic Book" panose="020B0503020102020204" pitchFamily="34" charset="0"/>
              </a:rPr>
              <a:t>t. 216.978.1652</a:t>
            </a:r>
          </a:p>
          <a:p>
            <a:r>
              <a:rPr lang="en-US" sz="1050" dirty="0">
                <a:latin typeface="Franklin Gothic Book" panose="020B0503020102020204" pitchFamily="34" charset="0"/>
              </a:rPr>
              <a:t>e. pcorrigan@berkleyre.com</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1" y="1566362"/>
            <a:ext cx="1146430" cy="112826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0" y="2849608"/>
            <a:ext cx="1119969" cy="111700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3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32002" y="2804662"/>
            <a:ext cx="1128266" cy="112914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31"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86000" y="5348734"/>
            <a:ext cx="1128266" cy="112826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32" name="Picture 8"/>
          <p:cNvPicPr>
            <a:picLocks noChangeAspect="1" noChangeArrowheads="1"/>
          </p:cNvPicPr>
          <p:nvPr/>
        </p:nvPicPr>
        <p:blipFill>
          <a:blip r:embed="rId8"/>
          <a:stretch>
            <a:fillRect/>
          </a:stretch>
        </p:blipFill>
        <p:spPr bwMode="auto">
          <a:xfrm>
            <a:off x="5737546" y="1580660"/>
            <a:ext cx="1127381" cy="107454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7" name="Picture 26"/>
          <p:cNvPicPr>
            <a:picLocks noChangeAspect="1"/>
          </p:cNvPicPr>
          <p:nvPr/>
        </p:nvPicPr>
        <p:blipFill>
          <a:blip r:embed="rId9">
            <a:extLst>
              <a:ext uri="{BEBA8EAE-BF5A-486C-A8C5-ECC9F3942E4B}">
                <a14:imgProps xmlns:a14="http://schemas.microsoft.com/office/drawing/2010/main">
                  <a14:imgLayer r:embed="rId10">
                    <a14:imgEffect>
                      <a14:sharpenSoften amount="32000"/>
                    </a14:imgEffect>
                    <a14:imgEffect>
                      <a14:saturation sat="65000"/>
                    </a14:imgEffect>
                    <a14:imgEffect>
                      <a14:brightnessContrast contrast="-35000"/>
                    </a14:imgEffect>
                  </a14:imgLayer>
                </a14:imgProps>
              </a:ext>
            </a:extLst>
          </a:blip>
          <a:stretch>
            <a:fillRect/>
          </a:stretch>
        </p:blipFill>
        <p:spPr>
          <a:xfrm>
            <a:off x="2133600" y="340193"/>
            <a:ext cx="6553200" cy="1190364"/>
          </a:xfrm>
          <a:prstGeom prst="rect">
            <a:avLst/>
          </a:prstGeom>
        </p:spPr>
      </p:pic>
      <p:pic>
        <p:nvPicPr>
          <p:cNvPr id="1034" name="Picture 1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289982" y="4124073"/>
            <a:ext cx="1142449" cy="112826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0" name="Rectangle 19"/>
          <p:cNvSpPr/>
          <p:nvPr/>
        </p:nvSpPr>
        <p:spPr>
          <a:xfrm>
            <a:off x="1698387" y="549293"/>
            <a:ext cx="77228" cy="75554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80A09D"/>
              </a:solidFill>
            </a:endParaRPr>
          </a:p>
        </p:txBody>
      </p:sp>
      <p:sp>
        <p:nvSpPr>
          <p:cNvPr id="23" name="Rectangle 22"/>
          <p:cNvSpPr/>
          <p:nvPr/>
        </p:nvSpPr>
        <p:spPr>
          <a:xfrm>
            <a:off x="1775615" y="549293"/>
            <a:ext cx="3177385" cy="755549"/>
          </a:xfrm>
          <a:prstGeom prst="rect">
            <a:avLst/>
          </a:prstGeom>
          <a:solidFill>
            <a:srgbClr val="0064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itle 1"/>
          <p:cNvSpPr>
            <a:spLocks noGrp="1"/>
          </p:cNvSpPr>
          <p:nvPr>
            <p:ph type="title"/>
          </p:nvPr>
        </p:nvSpPr>
        <p:spPr>
          <a:xfrm>
            <a:off x="1852843" y="466725"/>
            <a:ext cx="3380977" cy="930275"/>
          </a:xfrm>
        </p:spPr>
        <p:txBody>
          <a:bodyPr>
            <a:normAutofit/>
          </a:bodyPr>
          <a:lstStyle/>
          <a:p>
            <a:pPr algn="l"/>
            <a:r>
              <a:rPr lang="en-US" sz="3200" dirty="0">
                <a:solidFill>
                  <a:schemeClr val="bg1"/>
                </a:solidFill>
                <a:latin typeface="Franklin Gothic Book" panose="020B0503020102020204" pitchFamily="34" charset="0"/>
              </a:rPr>
              <a:t>Contacts</a:t>
            </a:r>
          </a:p>
        </p:txBody>
      </p:sp>
      <p:pic>
        <p:nvPicPr>
          <p:cNvPr id="3" name="Picture 2" descr="A person in a suit&#10;&#10;Description automatically generated">
            <a:extLst>
              <a:ext uri="{FF2B5EF4-FFF2-40B4-BE49-F238E27FC236}">
                <a16:creationId xmlns:a16="http://schemas.microsoft.com/office/drawing/2014/main" id="{D770079E-E7C9-A88E-2D08-BB45B3B555B0}"/>
              </a:ext>
            </a:extLst>
          </p:cNvPr>
          <p:cNvPicPr>
            <a:picLocks noChangeAspect="1"/>
          </p:cNvPicPr>
          <p:nvPr/>
        </p:nvPicPr>
        <p:blipFill>
          <a:blip r:embed="rId12">
            <a:extLst>
              <a:ext uri="{BEBA8EAE-BF5A-486C-A8C5-ECC9F3942E4B}">
                <a14:imgProps xmlns:a14="http://schemas.microsoft.com/office/drawing/2010/main">
                  <a14:imgLayer r:embed="rId13">
                    <a14:imgEffect>
                      <a14:saturation sat="0"/>
                    </a14:imgEffect>
                  </a14:imgLayer>
                </a14:imgProps>
              </a:ext>
            </a:extLst>
          </a:blip>
          <a:stretch>
            <a:fillRect/>
          </a:stretch>
        </p:blipFill>
        <p:spPr>
          <a:xfrm>
            <a:off x="5715000" y="5344949"/>
            <a:ext cx="1149582" cy="113205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extBox 1">
            <a:extLst>
              <a:ext uri="{FF2B5EF4-FFF2-40B4-BE49-F238E27FC236}">
                <a16:creationId xmlns:a16="http://schemas.microsoft.com/office/drawing/2014/main" id="{D985B07B-67E2-4318-3175-E04E15FBD883}"/>
              </a:ext>
            </a:extLst>
          </p:cNvPr>
          <p:cNvSpPr txBox="1"/>
          <p:nvPr/>
        </p:nvSpPr>
        <p:spPr>
          <a:xfrm>
            <a:off x="6953831" y="5369699"/>
            <a:ext cx="2140368" cy="823302"/>
          </a:xfrm>
          <a:prstGeom prst="rect">
            <a:avLst/>
          </a:prstGeom>
          <a:noFill/>
        </p:spPr>
        <p:txBody>
          <a:bodyPr wrap="square" rtlCol="0">
            <a:spAutoFit/>
          </a:bodyPr>
          <a:lstStyle/>
          <a:p>
            <a:r>
              <a:rPr lang="en-US" sz="1600" b="1" dirty="0">
                <a:solidFill>
                  <a:schemeClr val="tx2"/>
                </a:solidFill>
                <a:latin typeface="Franklin Gothic Book" panose="020B0503020102020204" pitchFamily="34" charset="0"/>
              </a:rPr>
              <a:t>Kevin Landers</a:t>
            </a:r>
          </a:p>
          <a:p>
            <a:r>
              <a:rPr lang="en-US" sz="1050" b="1" dirty="0">
                <a:latin typeface="Franklin Gothic Book" panose="020B0503020102020204" pitchFamily="34" charset="0"/>
              </a:rPr>
              <a:t>AVP Business Development</a:t>
            </a:r>
          </a:p>
          <a:p>
            <a:r>
              <a:rPr lang="en-US" sz="1050" dirty="0">
                <a:latin typeface="Franklin Gothic Book" panose="020B0503020102020204" pitchFamily="34" charset="0"/>
              </a:rPr>
              <a:t>t. 901.341.3540</a:t>
            </a:r>
          </a:p>
          <a:p>
            <a:r>
              <a:rPr lang="en-US" sz="1050" dirty="0">
                <a:latin typeface="Franklin Gothic Book" panose="020B0503020102020204" pitchFamily="34" charset="0"/>
              </a:rPr>
              <a:t>e. klanders@berkley-ps.com</a:t>
            </a:r>
          </a:p>
        </p:txBody>
      </p:sp>
    </p:spTree>
    <p:extLst>
      <p:ext uri="{BB962C8B-B14F-4D97-AF65-F5344CB8AC3E}">
        <p14:creationId xmlns:p14="http://schemas.microsoft.com/office/powerpoint/2010/main" val="146165257"/>
      </p:ext>
    </p:extLst>
  </p:cSld>
  <p:clrMapOvr>
    <a:masterClrMapping/>
  </p:clrMapOvr>
</p:sld>
</file>

<file path=ppt/theme/theme1.xml><?xml version="1.0" encoding="utf-8"?>
<a:theme xmlns:a="http://schemas.openxmlformats.org/drawingml/2006/main" name="Default Theme">
  <a:themeElements>
    <a:clrScheme name="Berkley Program Specialists Colors">
      <a:dk1>
        <a:sysClr val="windowText" lastClr="000000"/>
      </a:dk1>
      <a:lt1>
        <a:sysClr val="window" lastClr="FFFFFF"/>
      </a:lt1>
      <a:dk2>
        <a:srgbClr val="00563F"/>
      </a:dk2>
      <a:lt2>
        <a:srgbClr val="E5E2D9"/>
      </a:lt2>
      <a:accent1>
        <a:srgbClr val="00563F"/>
      </a:accent1>
      <a:accent2>
        <a:srgbClr val="2D2D2F"/>
      </a:accent2>
      <a:accent3>
        <a:srgbClr val="56885C"/>
      </a:accent3>
      <a:accent4>
        <a:srgbClr val="278489"/>
      </a:accent4>
      <a:accent5>
        <a:srgbClr val="F1EF93"/>
      </a:accent5>
      <a:accent6>
        <a:srgbClr val="DCDED8"/>
      </a:accent6>
      <a:hlink>
        <a:srgbClr val="278489"/>
      </a:hlink>
      <a:folHlink>
        <a:srgbClr val="604780"/>
      </a:folHlink>
    </a:clrScheme>
    <a:fontScheme name="Office 2">
      <a:majorFont>
        <a:latin typeface="Calibri"/>
        <a:ea typeface=""/>
        <a:cs typeface=""/>
        <a:font script="Jpan" typeface="ＭＳ 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ambria"/>
        <a:ea typeface=""/>
        <a:cs typeface=""/>
        <a:font script="Jpan" typeface="ＭＳ Ｐ明朝"/>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lumMod val="20000"/>
            <a:lumOff val="80000"/>
          </a:schemeClr>
        </a:solidFill>
        <a:ln>
          <a:noFill/>
        </a:ln>
        <a:effectLst>
          <a:outerShdw blurRad="50800" dist="38100" dir="8100000" algn="tr" rotWithShape="0">
            <a:prstClr val="black">
              <a:alpha val="40000"/>
            </a:prstClr>
          </a:outerShdw>
        </a:effectLst>
      </a:spPr>
      <a:bodyPr rtlCol="0" anchor="ctr"/>
      <a:lstStyle>
        <a:defPPr algn="ctr">
          <a:defRPr>
            <a:solidFill>
              <a:prstClr val="white"/>
            </a:solidFill>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73932f2e-4486-4831-a40b-beb4b229ba57}" enabled="1" method="Standard" siteId="{5f2f4ea8-f1ba-4234-898c-c4ae4a4c70bb}" contentBits="0" removed="0"/>
</clbl:labelList>
</file>

<file path=docProps/app.xml><?xml version="1.0" encoding="utf-8"?>
<Properties xmlns="http://schemas.openxmlformats.org/officeDocument/2006/extended-properties" xmlns:vt="http://schemas.openxmlformats.org/officeDocument/2006/docPropsVTypes">
  <Template>Default Theme</Template>
  <TotalTime>18696</TotalTime>
  <Words>1267</Words>
  <Application>Microsoft Office PowerPoint</Application>
  <PresentationFormat>On-screen Show (4:3)</PresentationFormat>
  <Paragraphs>264</Paragraphs>
  <Slides>11</Slides>
  <Notes>6</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11</vt:i4>
      </vt:variant>
    </vt:vector>
  </HeadingPairs>
  <TitlesOfParts>
    <vt:vector size="20" baseType="lpstr">
      <vt:lpstr>Arial</vt:lpstr>
      <vt:lpstr>Arial Narrow</vt:lpstr>
      <vt:lpstr>Calibri</vt:lpstr>
      <vt:lpstr>Calibri Light</vt:lpstr>
      <vt:lpstr>Cambria</vt:lpstr>
      <vt:lpstr>Franklin Gothic Book</vt:lpstr>
      <vt:lpstr>Wingdings</vt:lpstr>
      <vt:lpstr>Default Theme</vt:lpstr>
      <vt:lpstr>Custom Design</vt:lpstr>
      <vt:lpstr>Earning Your Business Daily</vt:lpstr>
      <vt:lpstr>PowerPoint Presentation</vt:lpstr>
      <vt:lpstr>BPS Target Classes</vt:lpstr>
      <vt:lpstr>Collaborative Submission Process</vt:lpstr>
      <vt:lpstr>Effective Implementation Process</vt:lpstr>
      <vt:lpstr>PowerPoint Presentation</vt:lpstr>
      <vt:lpstr>What do we look for in a prospective program?</vt:lpstr>
      <vt:lpstr>Start-Up Programs Appetite</vt:lpstr>
      <vt:lpstr>Transparency</vt:lpstr>
      <vt:lpstr>Accountability. Integrity. Transparency.</vt:lpstr>
      <vt:lpstr>Contacts</vt:lpstr>
    </vt:vector>
  </TitlesOfParts>
  <Company>BTS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Melanie Rimmer</dc:creator>
  <cp:lastModifiedBy>Bryant, Lynn</cp:lastModifiedBy>
  <cp:revision>588</cp:revision>
  <cp:lastPrinted>2025-10-14T13:04:21Z</cp:lastPrinted>
  <dcterms:created xsi:type="dcterms:W3CDTF">2016-12-21T19:01:27Z</dcterms:created>
  <dcterms:modified xsi:type="dcterms:W3CDTF">2025-10-14T14:06:37Z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ies>
</file>